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ACF1-2B8E-40F2-8FFE-0699997258E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9EF-77CA-4FE0-AEDE-F0B4A35E64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3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81125" y="877455"/>
            <a:ext cx="40957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81125" y="877455"/>
            <a:ext cx="40957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81125" y="877455"/>
            <a:ext cx="40957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81125" y="877455"/>
            <a:ext cx="40957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81125" y="877455"/>
            <a:ext cx="40957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1"/>
            <a:ext cx="4741489" cy="35141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7EBE-C322-42A2-BE64-9022EDDC3535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A38B-87F2-43A6-81CF-FAA58B62E2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18560" y="1700819"/>
            <a:ext cx="6629760" cy="2209192"/>
          </a:xfrm>
        </p:spPr>
        <p:txBody>
          <a:bodyPr/>
          <a:lstStyle/>
          <a:p>
            <a:r>
              <a:rPr lang="en-US"/>
              <a:t>KECANDUAN OBAT </a:t>
            </a:r>
            <a:br>
              <a:rPr lang="en-US"/>
            </a:br>
            <a:r>
              <a:rPr lang="en-US"/>
              <a:t>(</a:t>
            </a:r>
            <a:r>
              <a:rPr lang="en-US" i="1"/>
              <a:t>DRUG ADDICTION</a:t>
            </a:r>
            <a:r>
              <a:rPr lang="en-US"/>
              <a:t>)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0560" cy="1379665"/>
          </a:xfrm>
          <a:prstGeom prst="rect">
            <a:avLst/>
          </a:prstGeom>
          <a:noFill/>
        </p:spPr>
      </p:pic>
      <p:pic>
        <p:nvPicPr>
          <p:cNvPr id="2355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1297"/>
            <a:ext cx="2050560" cy="1366703"/>
          </a:xfrm>
          <a:prstGeom prst="rect">
            <a:avLst/>
          </a:prstGeom>
          <a:noFill/>
        </p:spPr>
      </p:pic>
      <p:pic>
        <p:nvPicPr>
          <p:cNvPr id="23558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3440" y="0"/>
            <a:ext cx="2050560" cy="1366704"/>
          </a:xfrm>
          <a:prstGeom prst="rect">
            <a:avLst/>
          </a:prstGeom>
          <a:noFill/>
        </p:spPr>
      </p:pic>
      <p:pic>
        <p:nvPicPr>
          <p:cNvPr id="23559" name="Picture 7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3440" y="5478336"/>
            <a:ext cx="2050560" cy="137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Organisme mencoba melawan efek pemberian obat melalui sebuah lingkaran setan dimana titik hedonik diubah dalam merespon terhadap pemberian zat </a:t>
            </a:r>
          </a:p>
          <a:p>
            <a:r>
              <a:rPr lang="en-US"/>
              <a:t>Ketergantungan dihasilkan dari disregulasi mekanisme </a:t>
            </a:r>
            <a:r>
              <a:rPr lang="en-US" i="1"/>
              <a:t>reward </a:t>
            </a:r>
            <a:r>
              <a:rPr lang="en-US"/>
              <a:t>dan </a:t>
            </a:r>
            <a:r>
              <a:rPr lang="en-US" i="1"/>
              <a:t>alostasis </a:t>
            </a:r>
            <a:r>
              <a:rPr lang="en-US"/>
              <a:t>(Koob dan Le Moal)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/>
              <a:t>Robinson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Berridge</a:t>
            </a:r>
            <a:r>
              <a:rPr lang="en-US" sz="2900" dirty="0"/>
              <a:t> </a:t>
            </a:r>
            <a:r>
              <a:rPr lang="en-US" sz="2900" dirty="0" err="1"/>
              <a:t>menyatakan</a:t>
            </a:r>
            <a:r>
              <a:rPr lang="en-US" sz="2900" dirty="0"/>
              <a:t> </a:t>
            </a:r>
            <a:r>
              <a:rPr lang="en-US" sz="2900" dirty="0" err="1"/>
              <a:t>bahwa</a:t>
            </a:r>
            <a:r>
              <a:rPr lang="en-US" sz="2900" dirty="0"/>
              <a:t> </a:t>
            </a:r>
            <a:r>
              <a:rPr lang="en-US" sz="2900" dirty="0" err="1"/>
              <a:t>sistem</a:t>
            </a:r>
            <a:r>
              <a:rPr lang="en-US" sz="2900" dirty="0"/>
              <a:t> </a:t>
            </a:r>
            <a:r>
              <a:rPr lang="en-US" sz="2900" dirty="0" err="1"/>
              <a:t>otak</a:t>
            </a:r>
            <a:r>
              <a:rPr lang="en-US" sz="2900" dirty="0"/>
              <a:t> yang </a:t>
            </a:r>
            <a:r>
              <a:rPr lang="en-US" sz="2900" dirty="0" err="1"/>
              <a:t>terlibat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mekanisme</a:t>
            </a:r>
            <a:r>
              <a:rPr lang="en-US" sz="2900" dirty="0"/>
              <a:t> </a:t>
            </a:r>
            <a:r>
              <a:rPr lang="en-US" sz="2900" i="1" dirty="0"/>
              <a:t>reward </a:t>
            </a:r>
            <a:r>
              <a:rPr lang="en-US" sz="2900" dirty="0" err="1"/>
              <a:t>menjadi</a:t>
            </a:r>
            <a:r>
              <a:rPr lang="en-US" sz="2900" dirty="0"/>
              <a:t> </a:t>
            </a:r>
            <a:r>
              <a:rPr lang="en-US" sz="2900" dirty="0" err="1"/>
              <a:t>terhipersensitisasi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efek</a:t>
            </a:r>
            <a:r>
              <a:rPr lang="en-US" sz="2900" dirty="0"/>
              <a:t> </a:t>
            </a:r>
            <a:r>
              <a:rPr lang="en-US" sz="2900" dirty="0" err="1"/>
              <a:t>langsung</a:t>
            </a:r>
            <a:r>
              <a:rPr lang="en-US" sz="2900" dirty="0"/>
              <a:t>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stimulus yang </a:t>
            </a:r>
            <a:r>
              <a:rPr lang="en-US" sz="2900" dirty="0" err="1"/>
              <a:t>berhubungan</a:t>
            </a:r>
            <a:r>
              <a:rPr lang="en-US" sz="2900" dirty="0"/>
              <a:t> </a:t>
            </a:r>
            <a:r>
              <a:rPr lang="en-US" sz="2900" dirty="0" err="1"/>
              <a:t>secara</a:t>
            </a:r>
            <a:r>
              <a:rPr lang="en-US" sz="2900" dirty="0"/>
              <a:t> </a:t>
            </a:r>
            <a:r>
              <a:rPr lang="en-US" sz="2900" dirty="0" err="1"/>
              <a:t>tidak</a:t>
            </a:r>
            <a:r>
              <a:rPr lang="en-US" sz="2900" dirty="0"/>
              <a:t> </a:t>
            </a:r>
            <a:r>
              <a:rPr lang="en-US" sz="2900" dirty="0" err="1"/>
              <a:t>langsung</a:t>
            </a:r>
            <a:endParaRPr lang="en-US" sz="2900" dirty="0"/>
          </a:p>
          <a:p>
            <a:r>
              <a:rPr lang="en-US" sz="2900" dirty="0" err="1"/>
              <a:t>Akibat</a:t>
            </a:r>
            <a:r>
              <a:rPr lang="en-US" sz="2900" dirty="0"/>
              <a:t> </a:t>
            </a:r>
            <a:r>
              <a:rPr lang="en-US" sz="2900" dirty="0" err="1"/>
              <a:t>hipersesitisasi</a:t>
            </a:r>
            <a:r>
              <a:rPr lang="en-US" sz="2900" dirty="0"/>
              <a:t> : </a:t>
            </a:r>
            <a:r>
              <a:rPr lang="en-US" sz="2900" dirty="0" err="1"/>
              <a:t>keinginan</a:t>
            </a:r>
            <a:r>
              <a:rPr lang="en-US" sz="2900" dirty="0"/>
              <a:t> yang </a:t>
            </a:r>
            <a:r>
              <a:rPr lang="en-US" sz="2900" dirty="0" err="1"/>
              <a:t>patologis</a:t>
            </a:r>
            <a:r>
              <a:rPr lang="en-US" sz="2900" dirty="0"/>
              <a:t>,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kecanduan</a:t>
            </a:r>
            <a:r>
              <a:rPr lang="en-US" sz="2900" dirty="0"/>
              <a:t>, </a:t>
            </a:r>
            <a:r>
              <a:rPr lang="en-US" sz="2900" dirty="0" err="1"/>
              <a:t>munculnya</a:t>
            </a:r>
            <a:r>
              <a:rPr lang="en-US" sz="2900" dirty="0"/>
              <a:t> </a:t>
            </a:r>
            <a:r>
              <a:rPr lang="en-US" sz="2900" dirty="0" err="1"/>
              <a:t>gejala-gejala</a:t>
            </a:r>
            <a:r>
              <a:rPr lang="en-US" sz="2900" dirty="0"/>
              <a:t> </a:t>
            </a:r>
            <a:r>
              <a:rPr lang="en-US" sz="2900" dirty="0" err="1"/>
              <a:t>putus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menyebabkan</a:t>
            </a:r>
            <a:r>
              <a:rPr lang="en-US" sz="2900" dirty="0"/>
              <a:t> </a:t>
            </a:r>
            <a:r>
              <a:rPr lang="en-US" sz="2900" dirty="0" err="1"/>
              <a:t>dorongan</a:t>
            </a:r>
            <a:r>
              <a:rPr lang="en-US" sz="2900" dirty="0"/>
              <a:t> </a:t>
            </a:r>
            <a:r>
              <a:rPr lang="en-US" sz="2900" dirty="0" err="1"/>
              <a:t>perilaku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mencoba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menggunakan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FAKTOR-FAKTOR YANG MEMPENGARUHI KETERGANTUNGAN DAN PENYALAHGUNAAN OBAT 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Farmakologi dan Susunan Kimia Dari Obat-obatan</a:t>
            </a:r>
            <a:r>
              <a:rPr lang="en-US"/>
              <a:t> </a:t>
            </a:r>
          </a:p>
          <a:p>
            <a:r>
              <a:rPr lang="en-US" b="1"/>
              <a:t>Gangguan Kepribadian dan Psikiatrik</a:t>
            </a:r>
          </a:p>
          <a:p>
            <a:r>
              <a:rPr lang="en-US" b="1"/>
              <a:t>Faktor-faktor Genetik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80961" y="2420895"/>
            <a:ext cx="8229600" cy="1568324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EFEK OBAT DAN MEKANISME KERJA</a:t>
            </a: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921" y="1644653"/>
            <a:ext cx="8229600" cy="4527835"/>
          </a:xfrm>
          <a:ln/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921" y="273629"/>
            <a:ext cx="8229600" cy="1144921"/>
          </a:xfrm>
          <a:ln/>
        </p:spPr>
        <p:txBody>
          <a:bodyPr lIns="0" tIns="0" rIns="0" bIns="0"/>
          <a:lstStyle/>
          <a:p>
            <a:pPr algn="l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OPIOID</a:t>
            </a:r>
          </a:p>
        </p:txBody>
      </p:sp>
      <p:sp>
        <p:nvSpPr>
          <p:cNvPr id="409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24800" y="1147802"/>
            <a:ext cx="8229600" cy="4598402"/>
          </a:xfrm>
          <a:ln/>
        </p:spPr>
        <p:txBody>
          <a:bodyPr lIns="0" tIns="0" rIns="0" bIns="0">
            <a:normAutofit lnSpcReduction="10000"/>
          </a:bodyPr>
          <a:lstStyle/>
          <a:p>
            <a:pPr marL="390246" indent="-293764" algn="just">
              <a:lnSpc>
                <a:spcPct val="95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Pemberian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jangka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pendek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euforia</a:t>
            </a:r>
            <a:r>
              <a:rPr lang="en-GB" sz="2500" dirty="0">
                <a:latin typeface="Times New Roman" pitchFamily="18" charset="0"/>
              </a:rPr>
              <a:t>, </a:t>
            </a:r>
            <a:r>
              <a:rPr lang="en-GB" sz="2500" dirty="0" err="1">
                <a:latin typeface="Times New Roman" pitchFamily="18" charset="0"/>
              </a:rPr>
              <a:t>sedasi</a:t>
            </a:r>
            <a:r>
              <a:rPr lang="en-GB" sz="2500" dirty="0">
                <a:latin typeface="Times New Roman" pitchFamily="18" charset="0"/>
              </a:rPr>
              <a:t>, </a:t>
            </a:r>
            <a:r>
              <a:rPr lang="en-GB" sz="2500" dirty="0" err="1">
                <a:latin typeface="Times New Roman" pitchFamily="18" charset="0"/>
              </a:rPr>
              <a:t>dan</a:t>
            </a:r>
            <a:r>
              <a:rPr lang="en-GB" sz="2500" dirty="0">
                <a:latin typeface="Times New Roman" pitchFamily="18" charset="0"/>
              </a:rPr>
              <a:t> rasa </a:t>
            </a:r>
            <a:r>
              <a:rPr lang="en-GB" sz="2500" dirty="0" err="1">
                <a:latin typeface="Times New Roman" pitchFamily="18" charset="0"/>
              </a:rPr>
              <a:t>tenang</a:t>
            </a:r>
            <a:r>
              <a:rPr lang="en-GB" sz="25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Pemberian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berulang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500" dirty="0" err="1">
                <a:latin typeface="Times New Roman" pitchFamily="18" charset="0"/>
              </a:rPr>
              <a:t>toleransi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dan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ketergantungan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secara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fisik</a:t>
            </a:r>
            <a:r>
              <a:rPr lang="en-GB" sz="25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Overdosis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500" dirty="0" err="1">
                <a:latin typeface="Times New Roman" pitchFamily="18" charset="0"/>
              </a:rPr>
              <a:t>depresi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nafas</a:t>
            </a:r>
            <a:r>
              <a:rPr lang="en-GB" sz="25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Opioid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mengaktivasi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reseptor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spesifik</a:t>
            </a:r>
            <a:r>
              <a:rPr lang="en-GB" sz="2500" dirty="0">
                <a:latin typeface="Times New Roman" pitchFamily="18" charset="0"/>
              </a:rPr>
              <a:t> (µ, δ, </a:t>
            </a:r>
            <a:r>
              <a:rPr lang="en-GB" sz="2500" dirty="0" err="1">
                <a:latin typeface="Times New Roman" pitchFamily="18" charset="0"/>
              </a:rPr>
              <a:t>dan</a:t>
            </a:r>
            <a:r>
              <a:rPr lang="en-GB" sz="2500" dirty="0">
                <a:latin typeface="Times New Roman" pitchFamily="18" charset="0"/>
              </a:rPr>
              <a:t> κ) yang </a:t>
            </a:r>
            <a:r>
              <a:rPr lang="en-GB" sz="2500" dirty="0" err="1">
                <a:latin typeface="Times New Roman" pitchFamily="18" charset="0"/>
              </a:rPr>
              <a:t>mengikat</a:t>
            </a:r>
            <a:r>
              <a:rPr lang="en-GB" sz="2500" dirty="0">
                <a:latin typeface="Times New Roman" pitchFamily="18" charset="0"/>
              </a:rPr>
              <a:t> protein G.</a:t>
            </a:r>
          </a:p>
          <a:p>
            <a:pPr marL="390246" indent="-293764" algn="just">
              <a:lnSpc>
                <a:spcPct val="95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Mencit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dengan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reseptor</a:t>
            </a:r>
            <a:r>
              <a:rPr lang="en-GB" sz="2500" dirty="0">
                <a:latin typeface="Times New Roman" pitchFamily="18" charset="0"/>
              </a:rPr>
              <a:t> µ &lt;&lt;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→ + </a:t>
            </a:r>
            <a:r>
              <a:rPr lang="en-GB" sz="2500" dirty="0" err="1">
                <a:latin typeface="Times New Roman" pitchFamily="18" charset="0"/>
              </a:rPr>
              <a:t>opioid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GB" sz="2500" dirty="0" err="1">
                <a:latin typeface="Times New Roman" pitchFamily="18" charset="0"/>
              </a:rPr>
              <a:t>efek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perilaku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dan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ketergantungan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fisik</a:t>
            </a:r>
            <a:r>
              <a:rPr lang="en-GB" sz="2500" dirty="0">
                <a:latin typeface="Times New Roman" pitchFamily="18" charset="0"/>
              </a:rPr>
              <a:t> -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921" y="273629"/>
            <a:ext cx="8229600" cy="1144921"/>
          </a:xfrm>
          <a:ln/>
        </p:spPr>
        <p:txBody>
          <a:bodyPr lIns="0" tIns="0" rIns="0" bIns="0"/>
          <a:lstStyle/>
          <a:p>
            <a:pPr algn="just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CANNABINOID</a:t>
            </a:r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921" y="1659054"/>
            <a:ext cx="8229600" cy="4471670"/>
          </a:xfrm>
          <a:ln/>
        </p:spPr>
        <p:txBody>
          <a:bodyPr lIns="0" tIns="0" rIns="0" bIns="0">
            <a:normAutofit fontScale="92500"/>
          </a:bodyPr>
          <a:lstStyle/>
          <a:p>
            <a:pPr marL="390246" indent="-293764" algn="just">
              <a:lnSpc>
                <a:spcPct val="95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400" dirty="0" err="1">
                <a:latin typeface="Times New Roman" pitchFamily="18" charset="0"/>
              </a:rPr>
              <a:t>Penggunaan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mariyuana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dan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ganja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400" dirty="0" err="1">
                <a:latin typeface="Times New Roman" pitchFamily="18" charset="0"/>
              </a:rPr>
              <a:t>relaksasi</a:t>
            </a:r>
            <a:r>
              <a:rPr lang="en-GB" sz="2400" dirty="0">
                <a:latin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</a:rPr>
              <a:t>senang</a:t>
            </a:r>
            <a:r>
              <a:rPr lang="en-GB" sz="2400" dirty="0">
                <a:latin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</a:rPr>
              <a:t>gangguan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kognitif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dan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psikomotor</a:t>
            </a:r>
            <a:r>
              <a:rPr lang="en-GB" sz="24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400" dirty="0" err="1">
                <a:latin typeface="Times New Roman" pitchFamily="18" charset="0"/>
              </a:rPr>
              <a:t>Overdosis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GB" sz="2400" dirty="0" err="1">
                <a:latin typeface="Times New Roman" pitchFamily="18" charset="0"/>
              </a:rPr>
              <a:t>serangan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panik</a:t>
            </a:r>
            <a:r>
              <a:rPr lang="en-GB" sz="2400" dirty="0">
                <a:latin typeface="Times New Roman" pitchFamily="18" charset="0"/>
              </a:rPr>
              <a:t> &amp; </a:t>
            </a:r>
            <a:r>
              <a:rPr lang="en-GB" sz="2400" dirty="0" err="1">
                <a:latin typeface="Times New Roman" pitchFamily="18" charset="0"/>
              </a:rPr>
              <a:t>psikosis</a:t>
            </a:r>
            <a:r>
              <a:rPr lang="en-GB" sz="24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400" dirty="0" err="1">
                <a:latin typeface="Times New Roman" pitchFamily="18" charset="0"/>
              </a:rPr>
              <a:t>Insidensi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tertinggi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pada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pasien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skizofrenia</a:t>
            </a:r>
            <a:r>
              <a:rPr lang="en-GB" sz="24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400" dirty="0" err="1">
                <a:latin typeface="Times New Roman" pitchFamily="18" charset="0"/>
              </a:rPr>
              <a:t>Pemakai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berat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400" dirty="0" err="1">
                <a:latin typeface="Times New Roman" pitchFamily="18" charset="0"/>
              </a:rPr>
              <a:t>sindrom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putus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obat</a:t>
            </a:r>
            <a:r>
              <a:rPr lang="en-GB" sz="2400" dirty="0">
                <a:latin typeface="Times New Roman" pitchFamily="18" charset="0"/>
              </a:rPr>
              <a:t>: insomnia, </a:t>
            </a:r>
            <a:r>
              <a:rPr lang="en-GB" sz="2400" dirty="0" err="1">
                <a:latin typeface="Times New Roman" pitchFamily="18" charset="0"/>
              </a:rPr>
              <a:t>irritabilitas</a:t>
            </a:r>
            <a:r>
              <a:rPr lang="en-GB" sz="2400" dirty="0">
                <a:latin typeface="Times New Roman" pitchFamily="18" charset="0"/>
              </a:rPr>
              <a:t>, &amp; </a:t>
            </a:r>
            <a:r>
              <a:rPr lang="en-GB" sz="2400" dirty="0" err="1">
                <a:latin typeface="Times New Roman" pitchFamily="18" charset="0"/>
              </a:rPr>
              <a:t>kegelisahan</a:t>
            </a:r>
            <a:r>
              <a:rPr lang="en-GB" sz="2400" dirty="0">
                <a:latin typeface="Times New Roman" pitchFamily="18" charset="0"/>
              </a:rPr>
              <a:t>.</a:t>
            </a:r>
          </a:p>
          <a:p>
            <a:pPr marL="390246" indent="-293764" algn="just">
              <a:lnSpc>
                <a:spcPct val="143000"/>
              </a:lnSpc>
              <a:spcAft>
                <a:spcPts val="1293"/>
              </a:spcAft>
              <a:buClr>
                <a:srgbClr val="000000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400" dirty="0" err="1">
                <a:latin typeface="Times New Roman" pitchFamily="18" charset="0"/>
              </a:rPr>
              <a:t>Reseptor</a:t>
            </a:r>
            <a:r>
              <a:rPr lang="en-GB" sz="2400" dirty="0">
                <a:latin typeface="Times New Roman" pitchFamily="18" charset="0"/>
              </a:rPr>
              <a:t> CB</a:t>
            </a:r>
            <a:r>
              <a:rPr lang="en-GB" sz="2400" baseline="-23000" dirty="0">
                <a:latin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Cannabinoid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terlibat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dalam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terjadinya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adiksi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dan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penyalahgunaan</a:t>
            </a:r>
            <a:r>
              <a:rPr lang="en-GB" sz="2400" dirty="0">
                <a:latin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</a:rPr>
              <a:t>Cannabinoid</a:t>
            </a:r>
            <a:r>
              <a:rPr lang="en-GB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921" y="273629"/>
            <a:ext cx="8229600" cy="1144921"/>
          </a:xfrm>
          <a:ln/>
        </p:spPr>
        <p:txBody>
          <a:bodyPr lIns="0" tIns="0" rIns="0" bIns="0"/>
          <a:lstStyle/>
          <a:p>
            <a:pPr algn="just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ETHANOL</a:t>
            </a:r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921" y="1659054"/>
            <a:ext cx="8229600" cy="4473110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 err="1">
                <a:latin typeface="Times New Roman" pitchFamily="18" charset="0"/>
              </a:rPr>
              <a:t>Dosis</a:t>
            </a:r>
            <a:r>
              <a:rPr lang="en-GB" sz="2800" dirty="0">
                <a:latin typeface="Times New Roman" pitchFamily="18" charset="0"/>
              </a:rPr>
              <a:t> yang </a:t>
            </a:r>
            <a:r>
              <a:rPr lang="en-GB" sz="2800" dirty="0" err="1">
                <a:latin typeface="Times New Roman" pitchFamily="18" charset="0"/>
              </a:rPr>
              <a:t>rendah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800" dirty="0" err="1">
                <a:latin typeface="Times New Roman" pitchFamily="18" charset="0"/>
              </a:rPr>
              <a:t>stimulan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karena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supresi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pada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sistem</a:t>
            </a:r>
            <a:r>
              <a:rPr lang="en-GB" sz="2800" dirty="0">
                <a:latin typeface="Times New Roman" pitchFamily="18" charset="0"/>
              </a:rPr>
              <a:t> inhibitor </a:t>
            </a:r>
            <a:r>
              <a:rPr lang="en-GB" sz="2800" dirty="0" err="1">
                <a:latin typeface="Times New Roman" pitchFamily="18" charset="0"/>
              </a:rPr>
              <a:t>sentral</a:t>
            </a: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>
                <a:latin typeface="Times New Roman" pitchFamily="18" charset="0"/>
              </a:rPr>
              <a:t>Kadar ethanol plasma 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terjadi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sedasi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inkoordinasi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motorik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ataksia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dan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gangguan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psikomotor</a:t>
            </a:r>
            <a:r>
              <a:rPr lang="en-GB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 err="1">
                <a:latin typeface="Times New Roman" pitchFamily="18" charset="0"/>
              </a:rPr>
              <a:t>Sindrom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putus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obat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800" dirty="0" err="1">
                <a:latin typeface="Times New Roman" pitchFamily="18" charset="0"/>
              </a:rPr>
              <a:t>kejang</a:t>
            </a:r>
            <a:r>
              <a:rPr lang="en-GB" sz="2800" dirty="0">
                <a:latin typeface="Times New Roman" pitchFamily="18" charset="0"/>
              </a:rPr>
              <a:t> &amp; delirium tremens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>
                <a:latin typeface="Times New Roman" pitchFamily="18" charset="0"/>
              </a:rPr>
              <a:t>Ethanol </a:t>
            </a:r>
            <a:r>
              <a:rPr lang="en-GB" sz="2800" dirty="0" err="1">
                <a:latin typeface="Times New Roman" pitchFamily="18" charset="0"/>
              </a:rPr>
              <a:t>memodifikasi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aktifitas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reseptor</a:t>
            </a:r>
            <a:r>
              <a:rPr lang="en-GB" sz="2800" dirty="0">
                <a:latin typeface="Times New Roman" pitchFamily="18" charset="0"/>
              </a:rPr>
              <a:t> serotonin </a:t>
            </a:r>
            <a:r>
              <a:rPr lang="en-GB" sz="2800" dirty="0" err="1">
                <a:latin typeface="Times New Roman" pitchFamily="18" charset="0"/>
              </a:rPr>
              <a:t>reseptor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nikotinik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reseptor</a:t>
            </a:r>
            <a:r>
              <a:rPr lang="en-GB" sz="2800" dirty="0">
                <a:latin typeface="Times New Roman" pitchFamily="18" charset="0"/>
              </a:rPr>
              <a:t> GABA</a:t>
            </a:r>
            <a:r>
              <a:rPr lang="en-GB" sz="2800" baseline="-8000" dirty="0">
                <a:latin typeface="Times New Roman" pitchFamily="18" charset="0"/>
              </a:rPr>
              <a:t>A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dan</a:t>
            </a:r>
            <a:r>
              <a:rPr lang="en-GB" sz="2800" dirty="0">
                <a:latin typeface="Times New Roman" pitchFamily="18" charset="0"/>
              </a:rPr>
              <a:t> NMDA 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57921" y="313953"/>
            <a:ext cx="8229600" cy="1147801"/>
          </a:xfrm>
          <a:ln/>
        </p:spPr>
        <p:txBody>
          <a:bodyPr lIns="0" tIns="0" rIns="0" bIns="0"/>
          <a:lstStyle/>
          <a:p>
            <a:pPr algn="just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latin typeface="Times New Roman" pitchFamily="18" charset="0"/>
              </a:rPr>
              <a:t>AMFETAMIN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921" y="1355183"/>
            <a:ext cx="8229600" cy="4473110"/>
          </a:xfrm>
          <a:ln/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 err="1">
                <a:latin typeface="Times New Roman" pitchFamily="18" charset="0"/>
              </a:rPr>
              <a:t>Jangka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pendek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800" dirty="0" err="1">
                <a:latin typeface="Times New Roman" pitchFamily="18" charset="0"/>
              </a:rPr>
              <a:t>euforia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pe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kewaspadaan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konsentrasi</a:t>
            </a:r>
            <a:r>
              <a:rPr lang="en-GB" sz="2800" dirty="0">
                <a:latin typeface="Times New Roman" pitchFamily="18" charset="0"/>
              </a:rPr>
              <a:t>,&amp; </a:t>
            </a:r>
            <a:r>
              <a:rPr lang="en-GB" sz="2800" dirty="0" err="1">
                <a:latin typeface="Times New Roman" pitchFamily="18" charset="0"/>
              </a:rPr>
              <a:t>aktifitas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motorik</a:t>
            </a:r>
            <a:r>
              <a:rPr lang="en-GB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>
                <a:latin typeface="Times New Roman" pitchFamily="18" charset="0"/>
              </a:rPr>
              <a:t>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i="1" dirty="0">
                <a:latin typeface="Times New Roman" pitchFamily="18" charset="0"/>
              </a:rPr>
              <a:t>Tension</a:t>
            </a:r>
            <a:r>
              <a:rPr lang="en-GB" sz="2800" dirty="0">
                <a:latin typeface="Times New Roman" pitchFamily="18" charset="0"/>
              </a:rPr>
              <a:t>, HR, </a:t>
            </a:r>
            <a:r>
              <a:rPr lang="en-GB" sz="2800" dirty="0" err="1">
                <a:latin typeface="Times New Roman" pitchFamily="18" charset="0"/>
              </a:rPr>
              <a:t>merangsang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pelepasan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i="1" dirty="0">
                <a:latin typeface="Times New Roman" pitchFamily="18" charset="0"/>
              </a:rPr>
              <a:t>CRF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corticotropin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dan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cortisol</a:t>
            </a:r>
            <a:r>
              <a:rPr lang="en-GB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dirty="0" err="1">
                <a:latin typeface="Times New Roman" pitchFamily="18" charset="0"/>
              </a:rPr>
              <a:t>Pemakaian</a:t>
            </a:r>
            <a:r>
              <a:rPr lang="en-GB" sz="2800" dirty="0">
                <a:latin typeface="Times New Roman" pitchFamily="18" charset="0"/>
              </a:rPr>
              <a:t> lama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irritabilitas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sikap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agresif</a:t>
            </a:r>
            <a:r>
              <a:rPr lang="en-GB" sz="2800" dirty="0">
                <a:latin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</a:rPr>
              <a:t>perilaku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stereotipik</a:t>
            </a:r>
            <a:r>
              <a:rPr lang="en-GB" sz="2800" dirty="0">
                <a:latin typeface="Times New Roman" pitchFamily="18" charset="0"/>
              </a:rPr>
              <a:t>, &amp; </a:t>
            </a:r>
            <a:r>
              <a:rPr lang="en-GB" sz="2800" dirty="0" err="1">
                <a:latin typeface="Times New Roman" pitchFamily="18" charset="0"/>
              </a:rPr>
              <a:t>sikap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i="1" dirty="0">
                <a:latin typeface="Times New Roman" pitchFamily="18" charset="0"/>
              </a:rPr>
              <a:t>paranoid like </a:t>
            </a:r>
            <a:r>
              <a:rPr lang="en-GB" sz="2800" i="1" dirty="0" err="1">
                <a:latin typeface="Times New Roman" pitchFamily="18" charset="0"/>
              </a:rPr>
              <a:t>psikosis</a:t>
            </a:r>
            <a:endParaRPr lang="en-GB" sz="2800" i="1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i="1" dirty="0" err="1">
                <a:latin typeface="Times New Roman" pitchFamily="18" charset="0"/>
              </a:rPr>
              <a:t>Tanda-tanda</a:t>
            </a:r>
            <a:r>
              <a:rPr lang="en-GB" sz="2800" i="1" dirty="0">
                <a:latin typeface="Times New Roman" pitchFamily="18" charset="0"/>
              </a:rPr>
              <a:t> withdrawal:</a:t>
            </a:r>
          </a:p>
          <a:p>
            <a:pPr>
              <a:lnSpc>
                <a:spcPct val="95000"/>
              </a:lnSpc>
              <a:spcAft>
                <a:spcPts val="103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i="1" dirty="0">
                <a:latin typeface="Times New Roman" pitchFamily="18" charset="0"/>
              </a:rPr>
              <a:t>1. </a:t>
            </a:r>
            <a:r>
              <a:rPr lang="en-GB" sz="2800" i="1" dirty="0" err="1">
                <a:latin typeface="Times New Roman" pitchFamily="18" charset="0"/>
              </a:rPr>
              <a:t>Ringan</a:t>
            </a:r>
            <a:r>
              <a:rPr lang="en-GB" sz="2800" i="1" dirty="0">
                <a:latin typeface="Times New Roman" pitchFamily="18" charset="0"/>
              </a:rPr>
              <a:t>: </a:t>
            </a:r>
            <a:r>
              <a:rPr lang="en-GB" sz="2800" i="1" dirty="0" err="1">
                <a:latin typeface="Times New Roman" pitchFamily="18" charset="0"/>
              </a:rPr>
              <a:t>depresi</a:t>
            </a:r>
            <a:r>
              <a:rPr lang="en-GB" sz="2800" i="1" dirty="0">
                <a:latin typeface="Times New Roman" pitchFamily="18" charset="0"/>
              </a:rPr>
              <a:t>, </a:t>
            </a:r>
            <a:r>
              <a:rPr lang="en-GB" sz="2800" i="1" dirty="0" err="1">
                <a:latin typeface="Times New Roman" pitchFamily="18" charset="0"/>
              </a:rPr>
              <a:t>berkurangnya</a:t>
            </a:r>
            <a:r>
              <a:rPr lang="en-GB" sz="2800" i="1" dirty="0">
                <a:latin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</a:rPr>
              <a:t>energi</a:t>
            </a:r>
            <a:r>
              <a:rPr lang="en-GB" sz="2800" i="1" dirty="0">
                <a:latin typeface="Times New Roman" pitchFamily="18" charset="0"/>
              </a:rPr>
              <a:t>, </a:t>
            </a:r>
            <a:r>
              <a:rPr lang="en-GB" sz="2800" i="1" dirty="0" err="1">
                <a:latin typeface="Times New Roman" pitchFamily="18" charset="0"/>
              </a:rPr>
              <a:t>dan</a:t>
            </a:r>
            <a:r>
              <a:rPr lang="en-GB" sz="2800" i="1" dirty="0">
                <a:latin typeface="Times New Roman" pitchFamily="18" charset="0"/>
              </a:rPr>
              <a:t> insomnia</a:t>
            </a:r>
          </a:p>
          <a:p>
            <a:pPr>
              <a:lnSpc>
                <a:spcPct val="95000"/>
              </a:lnSpc>
              <a:spcAft>
                <a:spcPts val="103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i="1" dirty="0">
                <a:latin typeface="Times New Roman" pitchFamily="18" charset="0"/>
              </a:rPr>
              <a:t>2. </a:t>
            </a:r>
            <a:r>
              <a:rPr lang="en-GB" sz="2800" i="1" dirty="0" err="1">
                <a:latin typeface="Times New Roman" pitchFamily="18" charset="0"/>
              </a:rPr>
              <a:t>Berat</a:t>
            </a:r>
            <a:r>
              <a:rPr lang="en-GB" sz="2800" i="1" dirty="0">
                <a:latin typeface="Times New Roman" pitchFamily="18" charset="0"/>
              </a:rPr>
              <a:t>: craving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300960" y="228985"/>
            <a:ext cx="8513280" cy="1326379"/>
          </a:xfrm>
          <a:ln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14720" y="1072913"/>
            <a:ext cx="8228160" cy="4612804"/>
          </a:xfrm>
          <a:ln/>
        </p:spPr>
        <p:txBody>
          <a:bodyPr lIns="0" tIns="0" rIns="0" bIns="0">
            <a:normAutofit fontScale="92500" lnSpcReduction="20000"/>
          </a:bodyPr>
          <a:lstStyle/>
          <a:p>
            <a:pPr>
              <a:lnSpc>
                <a:spcPct val="95000"/>
              </a:lnSpc>
              <a:spcAft>
                <a:spcPts val="1304"/>
              </a:spcAft>
            </a:pPr>
            <a:r>
              <a:rPr lang="en-GB" dirty="0" err="1">
                <a:latin typeface="Times New Roman" pitchFamily="18" charset="0"/>
              </a:rPr>
              <a:t>Turunannya</a:t>
            </a:r>
            <a:r>
              <a:rPr lang="en-GB" dirty="0">
                <a:latin typeface="Times New Roman" pitchFamily="18" charset="0"/>
              </a:rPr>
              <a:t> (</a:t>
            </a:r>
            <a:r>
              <a:rPr lang="en-GB" dirty="0" err="1">
                <a:latin typeface="Times New Roman" pitchFamily="18" charset="0"/>
              </a:rPr>
              <a:t>ectasy</a:t>
            </a:r>
            <a:r>
              <a:rPr lang="en-GB" dirty="0">
                <a:latin typeface="Times New Roman" pitchFamily="18" charset="0"/>
              </a:rPr>
              <a:t>)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dirty="0" err="1">
                <a:latin typeface="Times New Roman" pitchFamily="18" charset="0"/>
              </a:rPr>
              <a:t>euforia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dan</a:t>
            </a:r>
            <a:r>
              <a:rPr lang="en-GB" dirty="0">
                <a:latin typeface="Times New Roman" pitchFamily="18" charset="0"/>
              </a:rPr>
              <a:t> me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dirty="0">
                <a:latin typeface="Times New Roman" pitchFamily="18" charset="0"/>
              </a:rPr>
              <a:t> rasa </a:t>
            </a:r>
            <a:r>
              <a:rPr lang="en-GB" dirty="0" err="1">
                <a:latin typeface="Times New Roman" pitchFamily="18" charset="0"/>
              </a:rPr>
              <a:t>empati</a:t>
            </a:r>
            <a:r>
              <a:rPr lang="en-GB" dirty="0">
                <a:latin typeface="Times New Roman" pitchFamily="18" charset="0"/>
              </a:rPr>
              <a:t> </a:t>
            </a:r>
          </a:p>
          <a:p>
            <a:pPr>
              <a:lnSpc>
                <a:spcPct val="95000"/>
              </a:lnSpc>
              <a:spcAft>
                <a:spcPts val="1304"/>
              </a:spcAft>
            </a:pPr>
            <a:r>
              <a:rPr lang="en-GB" dirty="0" err="1">
                <a:latin typeface="Times New Roman" pitchFamily="18" charset="0"/>
              </a:rPr>
              <a:t>Turunan</a:t>
            </a:r>
            <a:r>
              <a:rPr lang="en-GB" dirty="0">
                <a:latin typeface="Times New Roman" pitchFamily="18" charset="0"/>
              </a:rPr>
              <a:t> lain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halusinasi</a:t>
            </a:r>
            <a:r>
              <a:rPr lang="en-GB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spcAft>
                <a:spcPts val="1304"/>
              </a:spcAft>
            </a:pPr>
            <a:r>
              <a:rPr lang="en-GB" dirty="0" err="1">
                <a:latin typeface="Times New Roman" pitchFamily="18" charset="0"/>
              </a:rPr>
              <a:t>Intoksikasi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akut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dirty="0" err="1">
                <a:latin typeface="Times New Roman" pitchFamily="18" charset="0"/>
              </a:rPr>
              <a:t>perdarahan</a:t>
            </a:r>
            <a:r>
              <a:rPr lang="en-GB" dirty="0">
                <a:latin typeface="Times New Roman" pitchFamily="18" charset="0"/>
              </a:rPr>
              <a:t> cerebral, </a:t>
            </a:r>
            <a:r>
              <a:rPr lang="en-GB" dirty="0" err="1">
                <a:latin typeface="Times New Roman" pitchFamily="18" charset="0"/>
              </a:rPr>
              <a:t>hypertermia</a:t>
            </a:r>
            <a:r>
              <a:rPr lang="en-GB" dirty="0">
                <a:latin typeface="Times New Roman" pitchFamily="18" charset="0"/>
              </a:rPr>
              <a:t>, </a:t>
            </a:r>
            <a:r>
              <a:rPr lang="en-GB" i="1" dirty="0">
                <a:latin typeface="Times New Roman" pitchFamily="18" charset="0"/>
              </a:rPr>
              <a:t>heat stroke</a:t>
            </a:r>
            <a:r>
              <a:rPr lang="en-GB" dirty="0">
                <a:latin typeface="Times New Roman" pitchFamily="18" charset="0"/>
              </a:rPr>
              <a:t>, </a:t>
            </a:r>
            <a:r>
              <a:rPr lang="en-GB" dirty="0" err="1">
                <a:latin typeface="Times New Roman" pitchFamily="18" charset="0"/>
              </a:rPr>
              <a:t>sindrom</a:t>
            </a:r>
            <a:r>
              <a:rPr lang="en-GB" dirty="0">
                <a:latin typeface="Times New Roman" pitchFamily="18" charset="0"/>
              </a:rPr>
              <a:t> serotonin, </a:t>
            </a:r>
            <a:r>
              <a:rPr lang="en-GB" dirty="0" err="1">
                <a:latin typeface="Times New Roman" pitchFamily="18" charset="0"/>
              </a:rPr>
              <a:t>reaksi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panik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dan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</a:rPr>
              <a:t>psikosis</a:t>
            </a:r>
            <a:r>
              <a:rPr lang="en-GB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GB" sz="3300" b="1" dirty="0">
                <a:latin typeface="Times New Roman" pitchFamily="18" charset="0"/>
              </a:rPr>
              <a:t>KOKAIN</a:t>
            </a:r>
          </a:p>
          <a:p>
            <a:pPr>
              <a:lnSpc>
                <a:spcPct val="95000"/>
              </a:lnSpc>
              <a:spcAft>
                <a:spcPts val="1304"/>
              </a:spcAft>
              <a:buClr>
                <a:srgbClr val="000000"/>
              </a:buClr>
            </a:pPr>
            <a:r>
              <a:rPr lang="en-GB" b="1" dirty="0" err="1">
                <a:latin typeface="Times New Roman" pitchFamily="18" charset="0"/>
              </a:rPr>
              <a:t>Penghambat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poten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terhadap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dopamin</a:t>
            </a:r>
            <a:r>
              <a:rPr lang="en-GB" b="1" dirty="0">
                <a:latin typeface="Times New Roman" pitchFamily="18" charset="0"/>
              </a:rPr>
              <a:t>, 		</a:t>
            </a:r>
            <a:r>
              <a:rPr lang="en-GB" b="1" dirty="0" err="1">
                <a:latin typeface="Times New Roman" pitchFamily="18" charset="0"/>
              </a:rPr>
              <a:t>norepinephrin</a:t>
            </a:r>
            <a:r>
              <a:rPr lang="en-GB" b="1" dirty="0">
                <a:latin typeface="Times New Roman" pitchFamily="18" charset="0"/>
              </a:rPr>
              <a:t>, </a:t>
            </a:r>
            <a:r>
              <a:rPr lang="en-GB" b="1" dirty="0" err="1">
                <a:latin typeface="Times New Roman" pitchFamily="18" charset="0"/>
              </a:rPr>
              <a:t>dan</a:t>
            </a:r>
            <a:r>
              <a:rPr lang="en-GB" b="1" dirty="0">
                <a:latin typeface="Times New Roman" pitchFamily="18" charset="0"/>
              </a:rPr>
              <a:t> serotonin </a:t>
            </a:r>
            <a:r>
              <a:rPr lang="en-GB" b="1" i="1" dirty="0">
                <a:latin typeface="Times New Roman" pitchFamily="18" charset="0"/>
              </a:rPr>
              <a:t>uptake transport</a:t>
            </a:r>
            <a:r>
              <a:rPr lang="en-GB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480960" y="308193"/>
            <a:ext cx="8228160" cy="1144921"/>
          </a:xfrm>
          <a:ln/>
        </p:spPr>
        <p:txBody>
          <a:bodyPr lIns="0" tIns="0" rIns="0" bIns="0"/>
          <a:lstStyle/>
          <a:p>
            <a:pPr algn="just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 err="1">
                <a:latin typeface="Times New Roman" pitchFamily="18" charset="0"/>
              </a:rPr>
              <a:t>Zat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addiktif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lainnya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920" y="1866436"/>
            <a:ext cx="8226720" cy="4264288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304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Nikotin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berikatan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dengan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reseptor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asetilkoline</a:t>
            </a:r>
            <a:endParaRPr lang="en-GB" sz="2500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304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dirty="0" err="1">
                <a:latin typeface="Times New Roman" pitchFamily="18" charset="0"/>
              </a:rPr>
              <a:t>Barbiturat</a:t>
            </a:r>
            <a:r>
              <a:rPr lang="en-GB" sz="2500" dirty="0">
                <a:latin typeface="Times New Roman" pitchFamily="18" charset="0"/>
              </a:rPr>
              <a:t> &amp; benzodiazepine </a:t>
            </a:r>
            <a:r>
              <a:rPr lang="en-GB" sz="2500" dirty="0" err="1">
                <a:latin typeface="Times New Roman" pitchFamily="18" charset="0"/>
              </a:rPr>
              <a:t>mengikat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dan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mengatur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i="1" dirty="0">
                <a:latin typeface="Times New Roman" pitchFamily="18" charset="0"/>
              </a:rPr>
              <a:t>ion channel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gerbang</a:t>
            </a:r>
            <a:r>
              <a:rPr lang="en-GB" sz="2500" dirty="0">
                <a:latin typeface="Times New Roman" pitchFamily="18" charset="0"/>
              </a:rPr>
              <a:t> </a:t>
            </a:r>
            <a:r>
              <a:rPr lang="en-GB" sz="2500" dirty="0" err="1">
                <a:latin typeface="Times New Roman" pitchFamily="18" charset="0"/>
              </a:rPr>
              <a:t>reseptor</a:t>
            </a:r>
            <a:r>
              <a:rPr lang="en-GB" sz="2500" dirty="0">
                <a:latin typeface="Times New Roman" pitchFamily="18" charset="0"/>
              </a:rPr>
              <a:t> GABA</a:t>
            </a:r>
            <a:r>
              <a:rPr lang="en-GB" sz="2500" baseline="-15000" dirty="0">
                <a:latin typeface="Times New Roman" pitchFamily="18" charset="0"/>
              </a:rPr>
              <a:t>A</a:t>
            </a:r>
          </a:p>
          <a:p>
            <a:pPr>
              <a:lnSpc>
                <a:spcPct val="95000"/>
              </a:lnSpc>
              <a:spcAft>
                <a:spcPts val="1304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baseline="-15000" dirty="0" err="1">
                <a:latin typeface="Times New Roman" pitchFamily="18" charset="0"/>
              </a:rPr>
              <a:t>Anestetik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disosiatif</a:t>
            </a:r>
            <a:r>
              <a:rPr lang="en-GB" sz="2500" baseline="-15000" dirty="0">
                <a:latin typeface="Times New Roman" pitchFamily="18" charset="0"/>
              </a:rPr>
              <a:t> (phencyclidine </a:t>
            </a:r>
            <a:r>
              <a:rPr lang="en-GB" sz="2500" baseline="-15000" dirty="0" err="1">
                <a:latin typeface="Times New Roman" pitchFamily="18" charset="0"/>
              </a:rPr>
              <a:t>dan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ketamine</a:t>
            </a:r>
            <a:r>
              <a:rPr lang="en-GB" sz="2500" baseline="-15000" dirty="0">
                <a:latin typeface="Times New Roman" pitchFamily="18" charset="0"/>
              </a:rPr>
              <a:t>) </a:t>
            </a:r>
            <a:r>
              <a:rPr lang="en-GB" sz="2500" baseline="-150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500" baseline="-15000" dirty="0" err="1">
                <a:latin typeface="Times New Roman" pitchFamily="18" charset="0"/>
              </a:rPr>
              <a:t>antagonis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nonkompetitif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pada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reseptor</a:t>
            </a:r>
            <a:r>
              <a:rPr lang="en-GB" sz="2500" baseline="-15000" dirty="0">
                <a:latin typeface="Times New Roman" pitchFamily="18" charset="0"/>
              </a:rPr>
              <a:t> NMDA-</a:t>
            </a:r>
            <a:r>
              <a:rPr lang="en-GB" sz="2500" baseline="-15000" dirty="0" err="1">
                <a:latin typeface="Times New Roman" pitchFamily="18" charset="0"/>
              </a:rPr>
              <a:t>sensitif</a:t>
            </a:r>
            <a:r>
              <a:rPr lang="en-GB" sz="2500" baseline="-15000" dirty="0">
                <a:latin typeface="Times New Roman" pitchFamily="18" charset="0"/>
              </a:rPr>
              <a:t> glutamate.</a:t>
            </a:r>
          </a:p>
          <a:p>
            <a:pPr>
              <a:lnSpc>
                <a:spcPct val="95000"/>
              </a:lnSpc>
              <a:spcAft>
                <a:spcPts val="1304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baseline="-15000" dirty="0" err="1">
                <a:latin typeface="Times New Roman" pitchFamily="18" charset="0"/>
              </a:rPr>
              <a:t>Lysergide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atau</a:t>
            </a:r>
            <a:r>
              <a:rPr lang="en-GB" sz="2500" baseline="-15000" dirty="0">
                <a:latin typeface="Times New Roman" pitchFamily="18" charset="0"/>
              </a:rPr>
              <a:t> Mescaline (</a:t>
            </a:r>
            <a:r>
              <a:rPr lang="en-GB" sz="2500" baseline="-15000" dirty="0" err="1">
                <a:latin typeface="Times New Roman" pitchFamily="18" charset="0"/>
              </a:rPr>
              <a:t>Hallusinogen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klasik</a:t>
            </a:r>
            <a:r>
              <a:rPr lang="en-GB" sz="2500" baseline="-15000" dirty="0">
                <a:latin typeface="Times New Roman" pitchFamily="18" charset="0"/>
              </a:rPr>
              <a:t>) </a:t>
            </a:r>
            <a:r>
              <a:rPr lang="en-GB" sz="2500" baseline="-150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500" baseline="-15000" dirty="0" err="1">
                <a:latin typeface="Times New Roman" pitchFamily="18" charset="0"/>
              </a:rPr>
              <a:t>agonis</a:t>
            </a:r>
            <a:r>
              <a:rPr lang="en-GB" sz="2500" baseline="-15000" dirty="0">
                <a:latin typeface="Times New Roman" pitchFamily="18" charset="0"/>
              </a:rPr>
              <a:t> partial </a:t>
            </a:r>
            <a:r>
              <a:rPr lang="en-GB" sz="2500" baseline="-15000" dirty="0" err="1">
                <a:latin typeface="Times New Roman" pitchFamily="18" charset="0"/>
              </a:rPr>
              <a:t>pada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reseptor</a:t>
            </a:r>
            <a:r>
              <a:rPr lang="en-GB" sz="2500" baseline="-15000" dirty="0">
                <a:latin typeface="Times New Roman" pitchFamily="18" charset="0"/>
              </a:rPr>
              <a:t> 5-HT2A</a:t>
            </a:r>
          </a:p>
          <a:p>
            <a:pPr>
              <a:lnSpc>
                <a:spcPct val="95000"/>
              </a:lnSpc>
              <a:spcAft>
                <a:spcPts val="1304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500" baseline="-15000" dirty="0" err="1">
                <a:latin typeface="Times New Roman" pitchFamily="18" charset="0"/>
              </a:rPr>
              <a:t>Salvinorin</a:t>
            </a:r>
            <a:r>
              <a:rPr lang="en-GB" sz="2500" baseline="-15000" dirty="0">
                <a:latin typeface="Times New Roman" pitchFamily="18" charset="0"/>
              </a:rPr>
              <a:t> A </a:t>
            </a:r>
            <a:r>
              <a:rPr lang="en-GB" sz="2500" baseline="-15000" dirty="0" err="1">
                <a:latin typeface="Times New Roman" pitchFamily="18" charset="0"/>
              </a:rPr>
              <a:t>mengaktifkan</a:t>
            </a:r>
            <a:r>
              <a:rPr lang="en-GB" sz="2500" baseline="-15000" dirty="0">
                <a:latin typeface="Times New Roman" pitchFamily="18" charset="0"/>
              </a:rPr>
              <a:t> </a:t>
            </a:r>
            <a:r>
              <a:rPr lang="en-GB" sz="2500" baseline="-15000" dirty="0" err="1">
                <a:latin typeface="Times New Roman" pitchFamily="18" charset="0"/>
              </a:rPr>
              <a:t>reseptor</a:t>
            </a:r>
            <a:r>
              <a:rPr lang="en-GB" sz="2500" baseline="-15000" dirty="0">
                <a:latin typeface="Times New Roman" pitchFamily="18" charset="0"/>
              </a:rPr>
              <a:t>  κ-</a:t>
            </a:r>
            <a:r>
              <a:rPr lang="en-GB" sz="2500" baseline="-15000" dirty="0" err="1">
                <a:latin typeface="Times New Roman" pitchFamily="18" charset="0"/>
              </a:rPr>
              <a:t>opioid</a:t>
            </a:r>
            <a:r>
              <a:rPr lang="en-GB" sz="2500" baseline="-150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r>
              <a:rPr lang="en-US"/>
              <a:t>PENDAHULUAN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Suatu gangguan atau kelainan yang kronik, kambuhan yang berulang mencari dan menggunakan obat secara terus menerus walaupun mempunyai konsekuensi yang buruk. </a:t>
            </a:r>
          </a:p>
          <a:p>
            <a:r>
              <a:rPr lang="en-US"/>
              <a:t>Menginduksi  kondisi atau keadaan tubuh yang menyenangkan (</a:t>
            </a:r>
            <a:r>
              <a:rPr lang="en-US" i="1"/>
              <a:t>euphoria</a:t>
            </a:r>
            <a:r>
              <a:rPr lang="en-US"/>
              <a:t> pada fase awal) atau menghilangkan distres.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300960" y="228985"/>
            <a:ext cx="8513280" cy="1326379"/>
          </a:xfrm>
          <a:ln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0961" y="1676336"/>
            <a:ext cx="8543520" cy="4425585"/>
          </a:xfrm>
          <a:ln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00" y="120972"/>
            <a:ext cx="7338240" cy="6487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300960" y="228985"/>
            <a:ext cx="8513280" cy="1326379"/>
          </a:xfrm>
          <a:ln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0961" y="1676336"/>
            <a:ext cx="8543520" cy="4425585"/>
          </a:xfrm>
          <a:ln/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521" y="180020"/>
            <a:ext cx="7466400" cy="6436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rrowheads="1"/>
          </p:cNvSpPr>
          <p:nvPr>
            <p:ph type="title"/>
          </p:nvPr>
        </p:nvSpPr>
        <p:spPr>
          <a:xfrm>
            <a:off x="300960" y="228985"/>
            <a:ext cx="8513280" cy="1326379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</a:tabLst>
            </a:pPr>
            <a:r>
              <a:rPr lang="en-GB" dirty="0">
                <a:latin typeface="Times New Roman" pitchFamily="18" charset="0"/>
              </a:rPr>
              <a:t>NEUROBIOLOGI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23360" y="1493438"/>
            <a:ext cx="8226720" cy="4471669"/>
          </a:xfrm>
          <a:ln/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95000"/>
              </a:lnSpc>
              <a:spcAft>
                <a:spcPts val="196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b="1" dirty="0">
                <a:latin typeface="Times New Roman" pitchFamily="18" charset="0"/>
              </a:rPr>
              <a:t>Model </a:t>
            </a:r>
            <a:r>
              <a:rPr lang="en-GB" sz="2800" b="1" dirty="0" err="1">
                <a:latin typeface="Times New Roman" pitchFamily="18" charset="0"/>
              </a:rPr>
              <a:t>hewan</a:t>
            </a:r>
            <a:endParaRPr lang="en-GB" sz="2800" b="1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b="1" dirty="0" err="1">
                <a:latin typeface="Times New Roman" pitchFamily="18" charset="0"/>
              </a:rPr>
              <a:t>Paradigma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tingkah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laku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hewan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meneliti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zat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neurologis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pada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proses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adiksi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memprediksi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resiko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penyalahgunaan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pada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manusia</a:t>
            </a:r>
            <a:endParaRPr lang="en-GB" sz="2800" b="1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b="1" dirty="0" err="1">
                <a:latin typeface="Times New Roman" pitchFamily="18" charset="0"/>
              </a:rPr>
              <a:t>Mengidentifikasi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proses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di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tingkat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reseptor</a:t>
            </a:r>
            <a:r>
              <a:rPr lang="en-GB" sz="2800" b="1" dirty="0">
                <a:latin typeface="Times New Roman" pitchFamily="18" charset="0"/>
              </a:rPr>
              <a:t>, transport </a:t>
            </a:r>
            <a:r>
              <a:rPr lang="en-GB" sz="2800" b="1" dirty="0" err="1">
                <a:latin typeface="Times New Roman" pitchFamily="18" charset="0"/>
              </a:rPr>
              <a:t>membran</a:t>
            </a:r>
            <a:r>
              <a:rPr lang="en-GB" sz="2800" b="1" dirty="0">
                <a:latin typeface="Times New Roman" pitchFamily="18" charset="0"/>
              </a:rPr>
              <a:t>, </a:t>
            </a:r>
            <a:r>
              <a:rPr lang="en-GB" sz="2800" b="1" dirty="0" err="1">
                <a:latin typeface="Times New Roman" pitchFamily="18" charset="0"/>
              </a:rPr>
              <a:t>dan</a:t>
            </a:r>
            <a:r>
              <a:rPr lang="en-GB" sz="2800" b="1" dirty="0">
                <a:latin typeface="Times New Roman" pitchFamily="18" charset="0"/>
              </a:rPr>
              <a:t>  </a:t>
            </a:r>
            <a:r>
              <a:rPr lang="en-GB" sz="2800" b="1" i="1" dirty="0" err="1">
                <a:latin typeface="Times New Roman" pitchFamily="18" charset="0"/>
              </a:rPr>
              <a:t>signaling</a:t>
            </a:r>
            <a:r>
              <a:rPr lang="en-GB" sz="2800" b="1" dirty="0">
                <a:latin typeface="Times New Roman" pitchFamily="18" charset="0"/>
              </a:rPr>
              <a:t> protein.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b="1" dirty="0" err="1">
                <a:latin typeface="Times New Roman" pitchFamily="18" charset="0"/>
              </a:rPr>
              <a:t>Dikembangkan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secara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genetik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pengrusakan</a:t>
            </a:r>
            <a:r>
              <a:rPr lang="en-GB" sz="2800" b="1" dirty="0">
                <a:latin typeface="Times New Roman" pitchFamily="18" charset="0"/>
              </a:rPr>
              <a:t> target </a:t>
            </a:r>
            <a:r>
              <a:rPr lang="en-GB" sz="2800" b="1" dirty="0" err="1">
                <a:latin typeface="Times New Roman" pitchFamily="18" charset="0"/>
              </a:rPr>
              <a:t>obat</a:t>
            </a:r>
            <a:r>
              <a:rPr lang="en-GB" sz="2800" b="1" dirty="0">
                <a:latin typeface="Times New Roman" pitchFamily="18" charset="0"/>
              </a:rPr>
              <a:t>  </a:t>
            </a:r>
            <a:r>
              <a:rPr lang="en-GB" sz="2800" b="1" dirty="0" err="1">
                <a:latin typeface="Times New Roman" pitchFamily="18" charset="0"/>
              </a:rPr>
              <a:t>atau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i="1" dirty="0">
                <a:latin typeface="Times New Roman" pitchFamily="18" charset="0"/>
              </a:rPr>
              <a:t>protein</a:t>
            </a:r>
            <a:r>
              <a:rPr lang="en-GB" sz="2800" b="1" dirty="0">
                <a:latin typeface="Times New Roman" pitchFamily="18" charset="0"/>
              </a:rPr>
              <a:t> yang </a:t>
            </a:r>
            <a:r>
              <a:rPr lang="en-GB" sz="2800" b="1" dirty="0" err="1">
                <a:latin typeface="Times New Roman" pitchFamily="18" charset="0"/>
              </a:rPr>
              <a:t>terlibat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di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jalur</a:t>
            </a:r>
            <a:r>
              <a:rPr lang="en-GB" sz="2800" b="1" dirty="0">
                <a:latin typeface="Times New Roman" pitchFamily="18" charset="0"/>
              </a:rPr>
              <a:t> target </a:t>
            </a:r>
            <a:r>
              <a:rPr lang="en-GB" sz="2800" b="1" dirty="0" err="1">
                <a:latin typeface="Times New Roman" pitchFamily="18" charset="0"/>
              </a:rPr>
              <a:t>ini</a:t>
            </a:r>
            <a:r>
              <a:rPr lang="en-GB" sz="2800" b="1" dirty="0">
                <a:latin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spcAft>
                <a:spcPts val="196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sz="2800" b="1" dirty="0" err="1">
                <a:latin typeface="Times New Roman" pitchFamily="18" charset="0"/>
              </a:rPr>
              <a:t>Metode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ini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tidak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sistematis</a:t>
            </a:r>
            <a:r>
              <a:rPr lang="en-GB" sz="28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05281" y="456529"/>
            <a:ext cx="6248160" cy="6869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100" dirty="0" err="1"/>
              <a:t>Substrat</a:t>
            </a:r>
            <a:r>
              <a:rPr lang="en-US" sz="4100" dirty="0"/>
              <a:t> </a:t>
            </a:r>
            <a:r>
              <a:rPr lang="en-US" sz="4100" dirty="0" err="1"/>
              <a:t>Neuroanatomi</a:t>
            </a:r>
            <a:endParaRPr lang="en-US" sz="4100" dirty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1701_fig2ed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61" y="1371024"/>
            <a:ext cx="7848000" cy="4846109"/>
          </a:xfrm>
          <a:prstGeom prst="rect">
            <a:avLst/>
          </a:prstGeom>
          <a:noFill/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32161" y="2392091"/>
            <a:ext cx="1447200" cy="53429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705761" y="5088055"/>
            <a:ext cx="1372320" cy="45796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410081" y="1636012"/>
            <a:ext cx="3504960" cy="441982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v-SE" sz="2400" dirty="0"/>
              <a:t>    </a:t>
            </a:r>
            <a:r>
              <a:rPr lang="sv-SE" sz="2800" dirty="0"/>
              <a:t>memperkuat efek akut, memori dan kondisi yang berhubungan ketergantungan dan perubahan emosi dan perubahan motivasi pada sindrom putus obat</a:t>
            </a:r>
            <a:r>
              <a:rPr lang="en-US" sz="2800" dirty="0"/>
              <a:t> </a:t>
            </a:r>
          </a:p>
        </p:txBody>
      </p:sp>
      <p:pic>
        <p:nvPicPr>
          <p:cNvPr id="36867" name="Picture 3" descr="brain of dopam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0" y="1493437"/>
            <a:ext cx="4572000" cy="4981483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2800" y="532856"/>
            <a:ext cx="502992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/>
          <a:lstStyle/>
          <a:p>
            <a:pPr marL="342725" indent="-342725" defTabSz="914414">
              <a:spcBef>
                <a:spcPct val="20000"/>
              </a:spcBef>
              <a:buClr>
                <a:schemeClr val="hlink"/>
              </a:buClr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Sirkuit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mesolimbik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1600" y="381641"/>
            <a:ext cx="4266720" cy="83816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Sirkuit mesokortikal</a:t>
            </a:r>
          </a:p>
        </p:txBody>
      </p:sp>
      <p:pic>
        <p:nvPicPr>
          <p:cNvPr id="37891" name="Picture 3" descr="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00" y="1706580"/>
            <a:ext cx="4039200" cy="3934493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53600" y="1664815"/>
            <a:ext cx="3733920" cy="41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/>
          <a:lstStyle/>
          <a:p>
            <a:pPr marL="342725" indent="-342725" defTabSz="914414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v-S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pengalaman sadar dari efek obat</a:t>
            </a:r>
          </a:p>
          <a:p>
            <a:pPr marL="342725" indent="-342725" defTabSz="914414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v-S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kecanduan obat </a:t>
            </a:r>
          </a:p>
          <a:p>
            <a:pPr marL="342725" indent="-342725" defTabSz="914414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v-S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kompulsivitas untuk memakai obat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920" y="228985"/>
            <a:ext cx="8457120" cy="1294695"/>
          </a:xfrm>
        </p:spPr>
        <p:txBody>
          <a:bodyPr/>
          <a:lstStyle/>
          <a:p>
            <a:pPr marL="54721" indent="-54721">
              <a:buNone/>
            </a:pPr>
            <a:r>
              <a:rPr lang="sv-SE" sz="2200" b="1" dirty="0"/>
              <a:t>Sirkuit dopamin mesolimbik dan mesokortikal bekerja paralel</a:t>
            </a:r>
            <a:r>
              <a:rPr lang="en-US" sz="2200" dirty="0"/>
              <a:t> </a:t>
            </a:r>
          </a:p>
        </p:txBody>
      </p:sp>
      <p:pic>
        <p:nvPicPr>
          <p:cNvPr id="38915" name="Picture 3" descr="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081" y="1147801"/>
            <a:ext cx="5905440" cy="5142779"/>
          </a:xfrm>
          <a:prstGeom prst="rect">
            <a:avLst/>
          </a:prstGeom>
          <a:noFill/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501280" y="480434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872160" y="366230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 flipV="1">
            <a:off x="2957761" y="2671481"/>
            <a:ext cx="914400" cy="9908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890721" y="6176809"/>
            <a:ext cx="6868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957761" y="2595152"/>
            <a:ext cx="914400" cy="990824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957760" y="2595152"/>
            <a:ext cx="1752480" cy="990824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890721" y="6557009"/>
            <a:ext cx="68688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691361" y="5986709"/>
            <a:ext cx="2088000" cy="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/>
          <a:lstStyle/>
          <a:p>
            <a:pPr marL="342725" indent="-342725" defTabSz="914414">
              <a:spcBef>
                <a:spcPct val="20000"/>
              </a:spcBef>
              <a:buClr>
                <a:schemeClr val="hlink"/>
              </a:buClr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GABA</a:t>
            </a:r>
          </a:p>
          <a:p>
            <a:pPr marL="342725" indent="-342725" defTabSz="914414">
              <a:spcBef>
                <a:spcPct val="20000"/>
              </a:spcBef>
              <a:buClr>
                <a:schemeClr val="hlink"/>
              </a:buClr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Glutamatergic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wan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961" y="1371024"/>
            <a:ext cx="5866560" cy="475394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5281" y="305312"/>
            <a:ext cx="7924320" cy="868412"/>
          </a:xfrm>
        </p:spPr>
        <p:txBody>
          <a:bodyPr/>
          <a:lstStyle/>
          <a:p>
            <a:pPr algn="l"/>
            <a:r>
              <a:rPr lang="sv-SE" sz="3400" b="1" dirty="0"/>
              <a:t>Peran Utama Jaras-Jaras Dopamin</a:t>
            </a:r>
            <a:endParaRPr lang="en-US" sz="3400" b="1" dirty="0"/>
          </a:p>
        </p:txBody>
      </p:sp>
      <p:sp>
        <p:nvSpPr>
          <p:cNvPr id="3994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6092640" y="1870757"/>
            <a:ext cx="2903040" cy="28025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500" dirty="0"/>
              <a:t>   Baik reward alami maupun adiktif obat  menstimulasi pelepasan dopamin</a:t>
            </a:r>
            <a:r>
              <a:rPr lang="en-US" sz="2500" dirty="0"/>
              <a:t> 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 rot="-1402706">
            <a:off x="679681" y="1949965"/>
            <a:ext cx="2895840" cy="464736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24801" y="1078674"/>
            <a:ext cx="3885120" cy="5563304"/>
          </a:xfrm>
        </p:spPr>
        <p:txBody>
          <a:bodyPr/>
          <a:lstStyle/>
          <a:p>
            <a:pPr marL="109442" indent="-109442" defTabSz="828013">
              <a:buNone/>
            </a:pPr>
            <a:r>
              <a:rPr lang="sv-SE" dirty="0"/>
              <a:t>reward alami</a:t>
            </a:r>
            <a:r>
              <a:rPr lang="en-US" dirty="0"/>
              <a:t> :</a:t>
            </a:r>
          </a:p>
          <a:p>
            <a:pPr marL="109442" indent="-109442" defTabSz="828013">
              <a:buClr>
                <a:schemeClr val="tx1"/>
              </a:buClr>
            </a:pPr>
            <a:r>
              <a:rPr lang="sv-SE" sz="2400" dirty="0"/>
              <a:t>perubahan adaptif yang sangat  cepat, atau kebiasaan setelah beberapa pengalaman</a:t>
            </a:r>
          </a:p>
          <a:p>
            <a:pPr marL="109442" indent="-109442" defTabSz="828013">
              <a:buClr>
                <a:schemeClr val="tx1"/>
              </a:buClr>
            </a:pPr>
            <a:endParaRPr lang="sv-SE" sz="2400" dirty="0"/>
          </a:p>
          <a:p>
            <a:pPr marL="109442" indent="-109442" defTabSz="828013">
              <a:buClr>
                <a:schemeClr val="tx1"/>
              </a:buClr>
            </a:pPr>
            <a:r>
              <a:rPr lang="sv-SE" sz="2400" dirty="0"/>
              <a:t>reward baru atau kesenangan yang tidak teduga sepertinya mempunyai  peran besar dalam respon pertama</a:t>
            </a:r>
            <a:r>
              <a:rPr lang="en-US" sz="2400" dirty="0"/>
              <a:t>  </a:t>
            </a:r>
          </a:p>
          <a:p>
            <a:pPr marL="109442" indent="-109442" defTabSz="828013">
              <a:buNone/>
            </a:pPr>
            <a:endParaRPr lang="en-US" sz="24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55840" y="1078674"/>
            <a:ext cx="3886560" cy="556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/>
          <a:lstStyle/>
          <a:p>
            <a:pPr marL="109442" indent="-109442" defTabSz="828013">
              <a:spcBef>
                <a:spcPct val="20000"/>
              </a:spcBef>
              <a:buClr>
                <a:schemeClr val="hlink"/>
              </a:buClr>
            </a:pPr>
            <a:r>
              <a:rPr lang="sv-SE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obat adiktif :</a:t>
            </a:r>
          </a:p>
          <a:p>
            <a:pPr marL="109442" indent="-109442" defTabSz="8280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v-S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tidak dipengaruhi oleh kebiasaan</a:t>
            </a:r>
          </a:p>
          <a:p>
            <a:pPr marL="109442" indent="-109442" defTabSz="8280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sv-SE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9442" indent="-109442" defTabSz="8280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v-S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masing-masing dosis  obat menstimulasi pelepasan dopamin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9442" indent="-109442" defTabSz="828013">
              <a:spcBef>
                <a:spcPct val="20000"/>
              </a:spcBef>
              <a:buClr>
                <a:schemeClr val="hlink"/>
              </a:buClr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960" y="305312"/>
            <a:ext cx="8229600" cy="1142040"/>
          </a:xfrm>
        </p:spPr>
        <p:txBody>
          <a:bodyPr/>
          <a:lstStyle/>
          <a:p>
            <a:pPr algn="l"/>
            <a:r>
              <a:rPr lang="sv-SE" sz="3400" b="1" dirty="0"/>
              <a:t>Dopamin dan opioids</a:t>
            </a:r>
            <a:endParaRPr lang="en-US" sz="3400" b="1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600" y="1523680"/>
            <a:ext cx="8305920" cy="4602723"/>
          </a:xfrm>
        </p:spPr>
        <p:txBody>
          <a:bodyPr/>
          <a:lstStyle/>
          <a:p>
            <a:pPr marL="0" indent="0" defTabSz="828013">
              <a:buNone/>
            </a:pPr>
            <a:r>
              <a:rPr lang="sv-SE" dirty="0"/>
              <a:t>Pelepasan dopamin karena opoids, terutama  oleh mekanisme tidak langsung yang menurunkan aktifitas penghambatan GABA interneuron pada area tegmental ventral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960" y="1676336"/>
            <a:ext cx="8529120" cy="4422705"/>
          </a:xfrm>
        </p:spPr>
        <p:txBody>
          <a:bodyPr/>
          <a:lstStyle/>
          <a:p>
            <a:r>
              <a:rPr lang="en-US" sz="4400" dirty="0" err="1"/>
              <a:t>Penggunaan</a:t>
            </a:r>
            <a:r>
              <a:rPr lang="en-US" sz="4400" dirty="0"/>
              <a:t> </a:t>
            </a:r>
            <a:r>
              <a:rPr lang="en-US" sz="4400" dirty="0" err="1"/>
              <a:t>lanjut</a:t>
            </a:r>
            <a:r>
              <a:rPr lang="en-US" sz="4400" dirty="0"/>
              <a:t>          </a:t>
            </a:r>
            <a:r>
              <a:rPr lang="en-US" sz="4400" dirty="0" err="1"/>
              <a:t>adaptasi</a:t>
            </a:r>
            <a:r>
              <a:rPr lang="en-US" sz="4400" dirty="0"/>
              <a:t> SSP            </a:t>
            </a:r>
            <a:r>
              <a:rPr lang="en-US" sz="4400" dirty="0" err="1"/>
              <a:t>toleransi</a:t>
            </a:r>
            <a:r>
              <a:rPr lang="en-US" sz="4400" dirty="0"/>
              <a:t>, </a:t>
            </a:r>
            <a:r>
              <a:rPr lang="en-US" sz="4400" dirty="0" err="1"/>
              <a:t>ketergantungan</a:t>
            </a:r>
            <a:r>
              <a:rPr lang="en-US" sz="4400" dirty="0"/>
              <a:t> </a:t>
            </a:r>
            <a:r>
              <a:rPr lang="en-US" sz="4400" dirty="0" err="1"/>
              <a:t>fisik</a:t>
            </a:r>
            <a:r>
              <a:rPr lang="en-US" sz="4400" dirty="0"/>
              <a:t>, </a:t>
            </a:r>
            <a:r>
              <a:rPr lang="en-US" sz="4400" dirty="0" err="1"/>
              <a:t>sensitisasi</a:t>
            </a:r>
            <a:r>
              <a:rPr lang="en-US" sz="4400" dirty="0"/>
              <a:t>, </a:t>
            </a:r>
            <a:r>
              <a:rPr lang="en-US" sz="4400" dirty="0" err="1"/>
              <a:t>ketagihan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kekambuhan</a:t>
            </a:r>
            <a:endParaRPr lang="en-US" sz="4400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796000" y="218471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364641" y="2737728"/>
            <a:ext cx="12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8961" y="1924042"/>
            <a:ext cx="8072640" cy="33713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rc1188-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0" y="1267333"/>
            <a:ext cx="8244000" cy="4719376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961" y="228984"/>
            <a:ext cx="5790240" cy="914496"/>
          </a:xfrm>
        </p:spPr>
        <p:txBody>
          <a:bodyPr/>
          <a:lstStyle/>
          <a:p>
            <a:pPr algn="l"/>
            <a:r>
              <a:rPr lang="sv-SE" sz="3400" b="1" dirty="0"/>
              <a:t>Dopamin dan Cannabinoids</a:t>
            </a:r>
            <a:endParaRPr lang="en-US" sz="3400" b="1" dirty="0"/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86560" y="6019832"/>
            <a:ext cx="8294400" cy="167633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200" dirty="0"/>
              <a:t>   meningkatkan pengeluaran dopamin pada nukleus accumbens dan </a:t>
            </a:r>
            <a:r>
              <a:rPr lang="sv-SE" sz="2200" i="1" dirty="0"/>
              <a:t>firing</a:t>
            </a:r>
            <a:r>
              <a:rPr lang="sv-SE" sz="2200" dirty="0"/>
              <a:t> sel pada area tegmental ventral</a:t>
            </a:r>
            <a:r>
              <a:rPr lang="en-US" sz="2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1600" y="1252932"/>
            <a:ext cx="8229600" cy="4527835"/>
          </a:xfrm>
        </p:spPr>
        <p:txBody>
          <a:bodyPr/>
          <a:lstStyle/>
          <a:p>
            <a:r>
              <a:rPr lang="sv-SE"/>
              <a:t>Binatang percobaan tidak bisa dilatih untuk mengatur sendiri </a:t>
            </a:r>
            <a:r>
              <a:rPr lang="es-ES"/>
              <a:t>Δ</a:t>
            </a:r>
            <a:r>
              <a:rPr lang="sv-SE"/>
              <a:t>9 – Tetrahydricannabinol </a:t>
            </a:r>
          </a:p>
          <a:p>
            <a:r>
              <a:rPr lang="sv-SE"/>
              <a:t>gejala spontan dari putus obat tidak muncul setelah obat dihentikan</a:t>
            </a:r>
          </a:p>
          <a:p>
            <a:r>
              <a:rPr lang="sv-SE"/>
              <a:t>Agonis cannabinoids sintetis </a:t>
            </a:r>
            <a:r>
              <a:rPr lang="sv-SE" i="1"/>
              <a:t>short-acting</a:t>
            </a:r>
            <a:r>
              <a:rPr lang="sv-SE"/>
              <a:t> yang sangat kuat membuat hewan pengerat mengatur sendiri perilakunya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85702c19_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01" y="1214048"/>
            <a:ext cx="7992000" cy="4496152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920" y="1"/>
            <a:ext cx="5333760" cy="1097395"/>
          </a:xfrm>
        </p:spPr>
        <p:txBody>
          <a:bodyPr/>
          <a:lstStyle/>
          <a:p>
            <a:pPr algn="l"/>
            <a:r>
              <a:rPr lang="sv-SE" sz="3400" dirty="0"/>
              <a:t>Dopamin dan etanol</a:t>
            </a:r>
            <a:endParaRPr lang="en-US" sz="3400" dirty="0"/>
          </a:p>
        </p:txBody>
      </p:sp>
      <p:sp>
        <p:nvSpPr>
          <p:cNvPr id="46084" name="Rectangle 4"/>
          <p:cNvSpPr>
            <a:spLocks noGrp="1" noRot="1" noChangeArrowheads="1"/>
          </p:cNvSpPr>
          <p:nvPr>
            <p:ph type="body" idx="1"/>
          </p:nvPr>
        </p:nvSpPr>
        <p:spPr>
          <a:xfrm flipH="1">
            <a:off x="424801" y="5839814"/>
            <a:ext cx="8382240" cy="838168"/>
          </a:xfrm>
        </p:spPr>
        <p:txBody>
          <a:bodyPr/>
          <a:lstStyle/>
          <a:p>
            <a:pPr marL="0" indent="0" defTabSz="828013">
              <a:lnSpc>
                <a:spcPct val="80000"/>
              </a:lnSpc>
              <a:buNone/>
            </a:pPr>
            <a:r>
              <a:rPr lang="sv-SE" sz="2000" b="1" dirty="0"/>
              <a:t>meningkatkan </a:t>
            </a:r>
            <a:r>
              <a:rPr lang="sv-SE" sz="2000" b="1" i="1" dirty="0"/>
              <a:t>firing</a:t>
            </a:r>
            <a:r>
              <a:rPr lang="sv-SE" sz="2000" b="1" dirty="0"/>
              <a:t>  neuron dopamin pada area tegmental ventral dengan mengaktifkan reseptor GABAA  atau dengan menghambat reseptor NMDA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1" y="230424"/>
            <a:ext cx="8197920" cy="1094515"/>
          </a:xfrm>
        </p:spPr>
        <p:txBody>
          <a:bodyPr/>
          <a:lstStyle/>
          <a:p>
            <a:pPr algn="l"/>
            <a:r>
              <a:rPr lang="sv-SE" sz="3400" b="1" dirty="0"/>
              <a:t>Dopamin dan kokain dan amfetamin</a:t>
            </a:r>
            <a:endParaRPr lang="en-US" sz="3400" b="1" dirty="0"/>
          </a:p>
        </p:txBody>
      </p:sp>
      <p:pic>
        <p:nvPicPr>
          <p:cNvPr id="47107" name="Picture 3" descr="hdc_0000_0001_0_img008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5681" y="1816031"/>
            <a:ext cx="4639680" cy="3825042"/>
          </a:xfrm>
          <a:noFill/>
          <a:ln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181120" y="2599473"/>
            <a:ext cx="3962880" cy="7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914414"/>
            <a:r>
              <a:rPr lang="sv-SE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Kokain dan amfetamin meningkatkan kadar dopamin pada sinaps dengan menghambat aktivitas transpoter dopamin</a:t>
            </a:r>
            <a:r>
              <a:rPr lang="en-US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h06-09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0400" y="1110357"/>
            <a:ext cx="6981120" cy="4046825"/>
          </a:xfrm>
          <a:noFill/>
          <a:ln/>
        </p:spPr>
      </p:pic>
      <p:sp>
        <p:nvSpPr>
          <p:cNvPr id="481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96961" y="5327120"/>
            <a:ext cx="8229600" cy="1143480"/>
          </a:xfrm>
        </p:spPr>
        <p:txBody>
          <a:bodyPr/>
          <a:lstStyle/>
          <a:p>
            <a:pPr algn="l"/>
            <a:r>
              <a:rPr lang="sv-SE" sz="2900" dirty="0"/>
              <a:t>Kokain dan amfetamin meningkatkan kadar dopamin ekstraseluler dalam striatum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24800" y="1211167"/>
            <a:ext cx="8229600" cy="2978233"/>
          </a:xfrm>
        </p:spPr>
        <p:txBody>
          <a:bodyPr/>
          <a:lstStyle/>
          <a:p>
            <a:r>
              <a:rPr lang="sv-SE"/>
              <a:t>Lesi pada jaras-jaras dopamin</a:t>
            </a:r>
          </a:p>
          <a:p>
            <a:r>
              <a:rPr lang="sv-SE"/>
              <a:t>penghambatan produksi dopamin</a:t>
            </a:r>
          </a:p>
          <a:p>
            <a:r>
              <a:rPr lang="sv-SE"/>
              <a:t> antagonis dopamin</a:t>
            </a:r>
          </a:p>
          <a:p>
            <a:endParaRPr lang="sv-SE"/>
          </a:p>
          <a:p>
            <a:endParaRPr lang="sv-SE"/>
          </a:p>
          <a:p>
            <a:pPr>
              <a:buFont typeface="Wingdings" pitchFamily="2" charset="2"/>
              <a:buNone/>
            </a:pPr>
            <a:r>
              <a:rPr lang="sv-SE"/>
              <a:t>   menurunnya kejadian penggunaan dari kokain pada tikus</a:t>
            </a:r>
            <a:endParaRPr lang="en-US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743201" y="3152491"/>
            <a:ext cx="838080" cy="760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81600" y="1391186"/>
            <a:ext cx="8229600" cy="45263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800" dirty="0"/>
              <a:t>   tikus dengan penghilangan pengangkut dopamin,</a:t>
            </a:r>
            <a:r>
              <a:rPr lang="en-US" sz="2800" dirty="0"/>
              <a:t> </a:t>
            </a:r>
            <a:r>
              <a:rPr lang="sv-SE" sz="2800" dirty="0"/>
              <a:t>masih dapat mengatur sendiri kokain dan amfetamin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sv-SE" sz="2800" dirty="0"/>
              <a:t>  </a:t>
            </a:r>
          </a:p>
          <a:p>
            <a:pPr>
              <a:buFont typeface="Wingdings" pitchFamily="2" charset="2"/>
              <a:buNone/>
            </a:pPr>
            <a:endParaRPr lang="sv-SE" sz="2800" dirty="0"/>
          </a:p>
          <a:p>
            <a:pPr>
              <a:buFont typeface="Wingdings" pitchFamily="2" charset="2"/>
              <a:buNone/>
            </a:pPr>
            <a:r>
              <a:rPr lang="sv-SE" sz="2800" dirty="0"/>
              <a:t>keterlibatan sistem serotonin dan norepinefrin</a:t>
            </a:r>
            <a:r>
              <a:rPr lang="en-US" sz="2800" dirty="0"/>
              <a:t> 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319201" y="3014237"/>
            <a:ext cx="838080" cy="1451672"/>
          </a:xfrm>
          <a:prstGeom prst="downArrow">
            <a:avLst>
              <a:gd name="adj1" fmla="val 50000"/>
              <a:gd name="adj2" fmla="val 432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r>
              <a:rPr lang="sv-SE"/>
              <a:t>Dopamin dan nikotin</a:t>
            </a:r>
            <a:endParaRPr lang="en-US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 descr="85702c19_fig10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761" y="1700819"/>
            <a:ext cx="7162560" cy="442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32801" y="1114677"/>
            <a:ext cx="8229600" cy="4526396"/>
          </a:xfrm>
        </p:spPr>
        <p:txBody>
          <a:bodyPr/>
          <a:lstStyle/>
          <a:p>
            <a:r>
              <a:rPr lang="sv-SE"/>
              <a:t>Efek penguatan positifnya melalui kerjanya pada reseptor α4ß2 nicotinic asetilkolin pada membran somatodendrit dari dopamin area tegmental ventral</a:t>
            </a:r>
          </a:p>
          <a:p>
            <a:r>
              <a:rPr lang="sv-SE"/>
              <a:t>Kemungkinan melalui sensitisasi reseptor α7 nicotinic asetilkolin yang terletak  glutamat terminal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561" y="332675"/>
            <a:ext cx="8425440" cy="6525325"/>
          </a:xfrm>
        </p:spPr>
        <p:txBody>
          <a:bodyPr/>
          <a:lstStyle/>
          <a:p>
            <a:r>
              <a:rPr lang="en-US" sz="2500" dirty="0" err="1"/>
              <a:t>Definisi</a:t>
            </a:r>
            <a:r>
              <a:rPr lang="en-US" sz="2500" dirty="0"/>
              <a:t> </a:t>
            </a:r>
            <a:r>
              <a:rPr lang="en-US" sz="2500" dirty="0" err="1"/>
              <a:t>ketergantungan</a:t>
            </a:r>
            <a:r>
              <a:rPr lang="en-US" sz="2500" dirty="0"/>
              <a:t> </a:t>
            </a:r>
            <a:r>
              <a:rPr lang="en-US" sz="2500" dirty="0" err="1"/>
              <a:t>zat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i="1" dirty="0"/>
              <a:t>American Psychiatric Association</a:t>
            </a:r>
            <a:r>
              <a:rPr lang="en-US" sz="2500" dirty="0"/>
              <a:t> : </a:t>
            </a:r>
            <a:r>
              <a:rPr lang="en-US" sz="2500" dirty="0" err="1"/>
              <a:t>seorang</a:t>
            </a:r>
            <a:r>
              <a:rPr lang="en-US" sz="2500" dirty="0"/>
              <a:t> </a:t>
            </a:r>
            <a:r>
              <a:rPr lang="en-US" sz="2500" dirty="0" err="1"/>
              <a:t>pasien</a:t>
            </a:r>
            <a:r>
              <a:rPr lang="en-US" sz="2500" dirty="0"/>
              <a:t> </a:t>
            </a:r>
            <a:r>
              <a:rPr lang="en-US" sz="2500" dirty="0" err="1"/>
              <a:t>harus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3 </a:t>
            </a:r>
            <a:r>
              <a:rPr lang="en-US" sz="2500" dirty="0" err="1"/>
              <a:t>dari</a:t>
            </a:r>
            <a:r>
              <a:rPr lang="en-US" sz="2500" dirty="0"/>
              <a:t> 7  </a:t>
            </a:r>
            <a:r>
              <a:rPr lang="en-US" sz="2500" dirty="0" err="1"/>
              <a:t>kriteria</a:t>
            </a:r>
            <a:r>
              <a:rPr lang="en-US" sz="2500" dirty="0"/>
              <a:t> :</a:t>
            </a:r>
          </a:p>
          <a:p>
            <a:pPr lvl="1"/>
            <a:r>
              <a:rPr lang="en-US" sz="2500" dirty="0"/>
              <a:t> </a:t>
            </a:r>
            <a:r>
              <a:rPr lang="en-US" sz="2500" dirty="0" err="1"/>
              <a:t>gejala-gejala</a:t>
            </a:r>
            <a:r>
              <a:rPr lang="en-US" sz="2500" dirty="0"/>
              <a:t> </a:t>
            </a:r>
            <a:r>
              <a:rPr lang="en-US" sz="2500" dirty="0" err="1"/>
              <a:t>toleransi</a:t>
            </a:r>
            <a:endParaRPr lang="en-US" sz="2500" dirty="0"/>
          </a:p>
          <a:p>
            <a:pPr lvl="1"/>
            <a:r>
              <a:rPr lang="en-US" sz="2500" dirty="0"/>
              <a:t> </a:t>
            </a:r>
            <a:r>
              <a:rPr lang="en-US" sz="2500" dirty="0" err="1"/>
              <a:t>gejala-gejala</a:t>
            </a:r>
            <a:r>
              <a:rPr lang="en-US" sz="2500" dirty="0"/>
              <a:t> </a:t>
            </a:r>
            <a:r>
              <a:rPr lang="en-US" sz="2500" dirty="0" err="1"/>
              <a:t>putus</a:t>
            </a:r>
            <a:r>
              <a:rPr lang="en-US" sz="2500" dirty="0"/>
              <a:t> </a:t>
            </a:r>
            <a:r>
              <a:rPr lang="en-US" sz="2500" dirty="0" err="1"/>
              <a:t>obat</a:t>
            </a:r>
            <a:r>
              <a:rPr lang="en-US" sz="2500" dirty="0"/>
              <a:t>,</a:t>
            </a:r>
          </a:p>
          <a:p>
            <a:pPr lvl="1"/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 err="1"/>
              <a:t>zat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jumlah</a:t>
            </a:r>
            <a:r>
              <a:rPr lang="en-US" sz="2500" dirty="0"/>
              <a:t> yang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yang lama,</a:t>
            </a:r>
          </a:p>
          <a:p>
            <a:pPr lvl="1"/>
            <a:r>
              <a:rPr lang="en-US" sz="2500" dirty="0"/>
              <a:t> </a:t>
            </a:r>
            <a:r>
              <a:rPr lang="en-US" sz="2500" dirty="0" err="1"/>
              <a:t>keinginan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hasrat</a:t>
            </a:r>
            <a:r>
              <a:rPr lang="en-US" sz="2500" dirty="0"/>
              <a:t> yang </a:t>
            </a:r>
            <a:r>
              <a:rPr lang="en-US" sz="2500" dirty="0" err="1"/>
              <a:t>menetap</a:t>
            </a:r>
            <a:r>
              <a:rPr lang="en-US" sz="2500" dirty="0"/>
              <a:t>, </a:t>
            </a:r>
          </a:p>
          <a:p>
            <a:pPr lvl="1"/>
            <a:r>
              <a:rPr lang="en-US" sz="2500" dirty="0" err="1"/>
              <a:t>menghabiskan</a:t>
            </a:r>
            <a:r>
              <a:rPr lang="en-US" sz="2500" dirty="0"/>
              <a:t> </a:t>
            </a:r>
            <a:r>
              <a:rPr lang="en-US" sz="2500" dirty="0" err="1"/>
              <a:t>waktu</a:t>
            </a:r>
            <a:r>
              <a:rPr lang="en-US" sz="2500" dirty="0"/>
              <a:t> </a:t>
            </a:r>
            <a:r>
              <a:rPr lang="en-US" sz="2500" dirty="0" err="1"/>
              <a:t>luangnya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berusaha</a:t>
            </a:r>
            <a:r>
              <a:rPr lang="en-US" sz="2500" dirty="0"/>
              <a:t> </a:t>
            </a:r>
            <a:r>
              <a:rPr lang="en-US" sz="2500" dirty="0" err="1"/>
              <a:t>memperoleh</a:t>
            </a:r>
            <a:r>
              <a:rPr lang="en-US" sz="2500" dirty="0"/>
              <a:t> </a:t>
            </a:r>
            <a:r>
              <a:rPr lang="en-US" sz="2500" dirty="0" err="1"/>
              <a:t>zat</a:t>
            </a:r>
            <a:r>
              <a:rPr lang="en-US" sz="2500" dirty="0"/>
              <a:t> </a:t>
            </a:r>
          </a:p>
          <a:p>
            <a:pPr lvl="1"/>
            <a:r>
              <a:rPr lang="en-US" sz="2500" dirty="0" err="1"/>
              <a:t>penurunan</a:t>
            </a:r>
            <a:r>
              <a:rPr lang="en-US" sz="2500" dirty="0"/>
              <a:t> </a:t>
            </a:r>
            <a:r>
              <a:rPr lang="en-US" sz="2500" dirty="0" err="1"/>
              <a:t>aktivitas</a:t>
            </a:r>
            <a:r>
              <a:rPr lang="en-US" sz="2500" dirty="0"/>
              <a:t> </a:t>
            </a:r>
            <a:r>
              <a:rPr lang="en-US" sz="2500" dirty="0" err="1"/>
              <a:t>sosial</a:t>
            </a:r>
            <a:r>
              <a:rPr lang="en-US" sz="2500" dirty="0"/>
              <a:t>, </a:t>
            </a:r>
            <a:r>
              <a:rPr lang="en-US" sz="2500" dirty="0" err="1"/>
              <a:t>pekerjaan</a:t>
            </a:r>
            <a:r>
              <a:rPr lang="en-US" sz="2500" dirty="0"/>
              <a:t>,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rekreasi</a:t>
            </a:r>
            <a:endParaRPr lang="en-US" sz="2500" dirty="0"/>
          </a:p>
          <a:p>
            <a:pPr lvl="1"/>
            <a:r>
              <a:rPr lang="en-US" sz="2500" dirty="0"/>
              <a:t> </a:t>
            </a:r>
            <a:r>
              <a:rPr lang="en-US" sz="2500" dirty="0" err="1"/>
              <a:t>melanjutkan</a:t>
            </a:r>
            <a:r>
              <a:rPr lang="en-US" sz="2500" dirty="0"/>
              <a:t> </a:t>
            </a:r>
            <a:r>
              <a:rPr lang="en-US" sz="2500" dirty="0" err="1"/>
              <a:t>penggunaan</a:t>
            </a:r>
            <a:r>
              <a:rPr lang="en-US" sz="2500" dirty="0"/>
              <a:t> </a:t>
            </a:r>
            <a:r>
              <a:rPr lang="en-US" sz="2500" dirty="0" err="1"/>
              <a:t>zat</a:t>
            </a:r>
            <a:r>
              <a:rPr lang="en-US" sz="2500" dirty="0"/>
              <a:t> </a:t>
            </a:r>
            <a:r>
              <a:rPr lang="en-US" sz="2500" dirty="0" err="1"/>
              <a:t>meskipun</a:t>
            </a:r>
            <a:r>
              <a:rPr lang="en-US" sz="2500" dirty="0"/>
              <a:t> </a:t>
            </a:r>
            <a:r>
              <a:rPr lang="en-US" sz="2500" dirty="0" err="1"/>
              <a:t>muncul</a:t>
            </a:r>
            <a:r>
              <a:rPr lang="en-US" sz="2500" dirty="0"/>
              <a:t> </a:t>
            </a:r>
            <a:r>
              <a:rPr lang="en-US" sz="2500" dirty="0" err="1"/>
              <a:t>masalah-masalah</a:t>
            </a:r>
            <a:r>
              <a:rPr lang="en-US" sz="2500" dirty="0"/>
              <a:t> </a:t>
            </a:r>
            <a:r>
              <a:rPr lang="en-US" sz="2500" dirty="0" err="1"/>
              <a:t>kesehatan</a:t>
            </a:r>
            <a:r>
              <a:rPr lang="en-US" sz="2500" dirty="0"/>
              <a:t>, </a:t>
            </a:r>
            <a:r>
              <a:rPr lang="en-US" sz="2500" dirty="0" err="1"/>
              <a:t>sosial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pPr algn="l"/>
            <a:r>
              <a:rPr lang="sv-SE" sz="3600" b="1" dirty="0"/>
              <a:t>Jaras opioid</a:t>
            </a:r>
            <a:endParaRPr lang="en-US" sz="3600" b="1" dirty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72481" y="1631692"/>
            <a:ext cx="7807680" cy="4317573"/>
          </a:xfrm>
        </p:spPr>
        <p:txBody>
          <a:bodyPr/>
          <a:lstStyle/>
          <a:p>
            <a:r>
              <a:rPr lang="sv-SE"/>
              <a:t>reseptor antagonis opoid ditemukan melemahkan penggunaan dari cannabinoid dan mempercepat gejala putus obat pada tikus yang diobati dengan agonis cannabinoid dalam waktu yang lama</a:t>
            </a:r>
            <a:r>
              <a:rPr lang="en-US"/>
              <a:t> </a:t>
            </a:r>
          </a:p>
          <a:p>
            <a:r>
              <a:rPr lang="sv-SE"/>
              <a:t>Antagonis opoid menurunkan konsumsi dan penggunaan etanol pada hewan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58721" y="1183805"/>
            <a:ext cx="8229600" cy="4526396"/>
          </a:xfrm>
        </p:spPr>
        <p:txBody>
          <a:bodyPr/>
          <a:lstStyle/>
          <a:p>
            <a:r>
              <a:rPr lang="sv-SE"/>
              <a:t>naltrexone tidak menurunkan kejadian relaps atau konsumsi alkohol pada pasien yang ketergantungan alkohol</a:t>
            </a:r>
            <a:r>
              <a:rPr lang="en-US"/>
              <a:t> </a:t>
            </a:r>
          </a:p>
          <a:p>
            <a:r>
              <a:rPr lang="sv-SE"/>
              <a:t>Sistem opoid juga menghambat </a:t>
            </a:r>
            <a:r>
              <a:rPr lang="sv-SE" i="1"/>
              <a:t>self administration</a:t>
            </a:r>
            <a:r>
              <a:rPr lang="sv-SE"/>
              <a:t> nikotin pada hewan</a:t>
            </a:r>
            <a:r>
              <a:rPr lang="en-US"/>
              <a:t> </a:t>
            </a:r>
          </a:p>
          <a:p>
            <a:r>
              <a:rPr lang="sv-SE"/>
              <a:t>Pemilihan tempat yang disukai karena nikotin tidak terjadi pada tikus dengan reseptor µ yang dihilangkan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760" y="2376250"/>
            <a:ext cx="2590560" cy="1828992"/>
            <a:chOff x="480" y="1497"/>
            <a:chExt cx="1632" cy="1152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480" y="1497"/>
              <a:ext cx="1632" cy="115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690" y="1710"/>
              <a:ext cx="1223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783" tIns="50392" rIns="100783" bIns="50392">
              <a:spAutoFit/>
            </a:bodyPr>
            <a:lstStyle/>
            <a:p>
              <a:pPr defTabSz="456487">
                <a:buFontTx/>
                <a:buChar char="•"/>
              </a:pPr>
              <a:r>
                <a:rPr lang="en-US" b="1" dirty="0"/>
                <a:t> </a:t>
              </a:r>
              <a:r>
                <a:rPr lang="en-US" b="1" dirty="0" err="1"/>
                <a:t>Toleransi</a:t>
              </a:r>
              <a:endParaRPr lang="en-US" b="1" dirty="0"/>
            </a:p>
            <a:p>
              <a:pPr defTabSz="456487"/>
              <a:endParaRPr lang="en-US" b="1" dirty="0"/>
            </a:p>
            <a:p>
              <a:pPr defTabSz="456487">
                <a:buFontTx/>
                <a:buChar char="•"/>
              </a:pPr>
              <a:endParaRPr lang="en-US" b="1" dirty="0"/>
            </a:p>
            <a:p>
              <a:pPr defTabSz="456487">
                <a:buFontTx/>
                <a:buChar char="•"/>
              </a:pPr>
              <a:r>
                <a:rPr lang="en-US" b="1" dirty="0"/>
                <a:t> </a:t>
              </a:r>
              <a:r>
                <a:rPr lang="en-US" b="1" dirty="0" err="1"/>
                <a:t>Pemutusan</a:t>
              </a:r>
              <a:r>
                <a:rPr lang="en-US" b="1" dirty="0"/>
                <a:t> </a:t>
              </a:r>
              <a:r>
                <a:rPr lang="en-US" b="1" dirty="0" err="1"/>
                <a:t>obat</a:t>
              </a:r>
              <a:endParaRPr lang="en-US" b="1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91200" y="4133235"/>
            <a:ext cx="4510080" cy="2044639"/>
            <a:chOff x="2703" y="2604"/>
            <a:chExt cx="2841" cy="1288"/>
          </a:xfrm>
        </p:grpSpPr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4128" y="260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2703" y="3363"/>
              <a:ext cx="2841" cy="52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0783" tIns="50392" rIns="100783" bIns="50392">
              <a:spAutoFit/>
            </a:bodyPr>
            <a:lstStyle/>
            <a:p>
              <a:pPr algn="ctr" defTabSz="456487">
                <a:spcBef>
                  <a:spcPct val="50000"/>
                </a:spcBef>
              </a:pPr>
              <a:r>
                <a:rPr lang="en-US" sz="2400" b="1" dirty="0" err="1"/>
                <a:t>Bertahannya</a:t>
              </a:r>
              <a:r>
                <a:rPr lang="en-US" sz="2400" b="1" dirty="0"/>
                <a:t> </a:t>
              </a:r>
              <a:r>
                <a:rPr lang="en-US" sz="2400" b="1" dirty="0" err="1"/>
                <a:t>ketergantungan</a:t>
              </a:r>
              <a:r>
                <a:rPr lang="en-US" sz="2400" b="1" dirty="0"/>
                <a:t> </a:t>
              </a:r>
              <a:r>
                <a:rPr lang="en-US" sz="2400" b="1" dirty="0" err="1"/>
                <a:t>akan</a:t>
              </a:r>
              <a:r>
                <a:rPr lang="en-US" sz="2400" b="1" dirty="0"/>
                <a:t> </a:t>
              </a:r>
              <a:r>
                <a:rPr lang="en-US" sz="2400" b="1" dirty="0" err="1"/>
                <a:t>obat</a:t>
              </a:r>
              <a:endParaRPr lang="en-US" sz="2400" b="1" dirty="0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352321" y="2456898"/>
            <a:ext cx="4877280" cy="1676336"/>
            <a:chOff x="2112" y="1548"/>
            <a:chExt cx="3072" cy="105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20" y="1548"/>
              <a:ext cx="2064" cy="1056"/>
              <a:chOff x="3120" y="1548"/>
              <a:chExt cx="2064" cy="1056"/>
            </a:xfrm>
          </p:grpSpPr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3120" y="1548"/>
                <a:ext cx="2064" cy="1056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auto">
              <a:xfrm>
                <a:off x="3234" y="1740"/>
                <a:ext cx="1672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0783" tIns="50392" rIns="100783" bIns="50392">
                <a:spAutoFit/>
              </a:bodyPr>
              <a:lstStyle/>
              <a:p>
                <a:pPr defTabSz="456487">
                  <a:buFontTx/>
                  <a:buChar char="•"/>
                </a:pPr>
                <a:r>
                  <a:rPr lang="en-US" dirty="0"/>
                  <a:t>     </a:t>
                </a:r>
                <a:r>
                  <a:rPr lang="en-US" b="1" dirty="0"/>
                  <a:t>Drug seeking</a:t>
                </a:r>
              </a:p>
              <a:p>
                <a:pPr defTabSz="456487">
                  <a:buFontTx/>
                  <a:buChar char="•"/>
                </a:pPr>
                <a:endParaRPr lang="en-US" b="1" dirty="0"/>
              </a:p>
              <a:p>
                <a:pPr defTabSz="456487">
                  <a:buFontTx/>
                  <a:buChar char="•"/>
                </a:pPr>
                <a:r>
                  <a:rPr lang="en-US" b="1" dirty="0"/>
                  <a:t>    Drug taking </a:t>
                </a:r>
                <a:r>
                  <a:rPr lang="en-US" b="1" dirty="0" err="1"/>
                  <a:t>behaviuor</a:t>
                </a:r>
                <a:endParaRPr lang="en-US" b="1" dirty="0"/>
              </a:p>
            </p:txBody>
          </p:sp>
          <p:sp>
            <p:nvSpPr>
              <p:cNvPr id="55308" name="Line 12"/>
              <p:cNvSpPr>
                <a:spLocks noChangeShapeType="1"/>
              </p:cNvSpPr>
              <p:nvPr/>
            </p:nvSpPr>
            <p:spPr bwMode="auto">
              <a:xfrm flipV="1">
                <a:off x="3426" y="180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2112" y="20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0" name="Rectangle 14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>
            <a:normAutofit fontScale="90000"/>
          </a:bodyPr>
          <a:lstStyle/>
          <a:p>
            <a:r>
              <a:rPr lang="en-US" sz="4100" dirty="0" err="1"/>
              <a:t>Penggunaan</a:t>
            </a:r>
            <a:r>
              <a:rPr lang="en-US" sz="4100" dirty="0"/>
              <a:t> </a:t>
            </a:r>
            <a:r>
              <a:rPr lang="en-US" sz="4100" dirty="0" err="1"/>
              <a:t>Obat</a:t>
            </a:r>
            <a:r>
              <a:rPr lang="en-US" sz="4100" dirty="0"/>
              <a:t> </a:t>
            </a:r>
            <a:r>
              <a:rPr lang="en-US" sz="4100" dirty="0" err="1"/>
              <a:t>Jangka</a:t>
            </a:r>
            <a:r>
              <a:rPr lang="en-US" sz="4100" dirty="0"/>
              <a:t> </a:t>
            </a:r>
            <a:r>
              <a:rPr lang="en-US" sz="4100" dirty="0" err="1"/>
              <a:t>Panjang</a:t>
            </a:r>
            <a:r>
              <a:rPr lang="en-US" sz="4100" dirty="0"/>
              <a:t> </a:t>
            </a:r>
            <a:r>
              <a:rPr lang="en-US" sz="4100" dirty="0" err="1"/>
              <a:t>dan</a:t>
            </a:r>
            <a:r>
              <a:rPr lang="en-US" sz="4100" dirty="0"/>
              <a:t> </a:t>
            </a:r>
            <a:r>
              <a:rPr lang="en-US" sz="4100" dirty="0" err="1"/>
              <a:t>Neuroadaptasi</a:t>
            </a:r>
            <a:endParaRPr lang="en-US" sz="4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>
            <a:normAutofit fontScale="90000"/>
          </a:bodyPr>
          <a:lstStyle/>
          <a:p>
            <a:r>
              <a:rPr lang="en-US"/>
              <a:t>Penggunaan Obat Jangka Panjang dan Neuroadaptasi</a:t>
            </a:r>
          </a:p>
        </p:txBody>
      </p:sp>
      <p:pic>
        <p:nvPicPr>
          <p:cNvPr id="70661" name="Picture 5" descr="mech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40" y="2530347"/>
            <a:ext cx="4147200" cy="2468419"/>
          </a:xfrm>
          <a:prstGeom prst="rect">
            <a:avLst/>
          </a:prstGeom>
          <a:noFill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263200" y="2046455"/>
            <a:ext cx="2695680" cy="677108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9452"/>
            <a:r>
              <a:rPr lang="en-US" sz="2200" dirty="0"/>
              <a:t> </a:t>
            </a:r>
            <a:r>
              <a:rPr lang="en-US" sz="2200" dirty="0" err="1"/>
              <a:t>Opioid</a:t>
            </a:r>
            <a:r>
              <a:rPr lang="en-US" sz="2200" dirty="0"/>
              <a:t> + mu </a:t>
            </a:r>
            <a:r>
              <a:rPr lang="en-US" sz="2200" dirty="0" err="1"/>
              <a:t>reseptor</a:t>
            </a:r>
            <a:endParaRPr lang="en-US" sz="2200" dirty="0"/>
          </a:p>
          <a:p>
            <a:pPr algn="ctr" defTabSz="829452"/>
            <a:endParaRPr lang="en-US" sz="2200" dirty="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470560" y="3774637"/>
            <a:ext cx="2309760" cy="677108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9452"/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pelepasan</a:t>
            </a:r>
            <a:r>
              <a:rPr lang="en-US" sz="2200" dirty="0"/>
              <a:t> </a:t>
            </a:r>
            <a:r>
              <a:rPr lang="en-US" sz="2200" dirty="0" err="1"/>
              <a:t>dopamin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35360" y="2115583"/>
            <a:ext cx="637920" cy="829527"/>
            <a:chOff x="1969" y="1469"/>
            <a:chExt cx="443" cy="576"/>
          </a:xfrm>
        </p:grpSpPr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2215" y="1613"/>
              <a:ext cx="0" cy="4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1969" y="1469"/>
              <a:ext cx="44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9452"/>
              <a:r>
                <a:rPr lang="en-US" b="1" dirty="0" err="1"/>
                <a:t>Opioid</a:t>
              </a:r>
              <a:endParaRPr lang="en-US" b="1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5920" y="1935563"/>
            <a:ext cx="1185120" cy="1216928"/>
            <a:chOff x="143" y="1344"/>
            <a:chExt cx="823" cy="845"/>
          </a:xfrm>
        </p:grpSpPr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H="1" flipV="1">
              <a:off x="535" y="1517"/>
              <a:ext cx="336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143" y="1344"/>
              <a:ext cx="82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9452"/>
              <a:r>
                <a:rPr lang="en-US" b="1" dirty="0"/>
                <a:t>Mu </a:t>
              </a:r>
              <a:r>
                <a:rPr lang="en-US" b="1" dirty="0" err="1"/>
                <a:t>reseptor</a:t>
              </a:r>
              <a:endParaRPr lang="en-US" b="1" dirty="0"/>
            </a:p>
          </p:txBody>
        </p:sp>
      </p:grp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576480" y="2737728"/>
            <a:ext cx="0" cy="967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747040" y="5404888"/>
            <a:ext cx="1658880" cy="338554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9452"/>
            <a:r>
              <a:rPr lang="en-US" sz="2200" b="1" dirty="0" err="1"/>
              <a:t>Efek</a:t>
            </a:r>
            <a:r>
              <a:rPr lang="en-US" sz="2200" b="1" dirty="0"/>
              <a:t> </a:t>
            </a:r>
            <a:r>
              <a:rPr lang="en-US" sz="2200" b="1" dirty="0" err="1"/>
              <a:t>positif</a:t>
            </a:r>
            <a:endParaRPr lang="en-US" sz="2200" b="1" dirty="0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6576480" y="4396782"/>
            <a:ext cx="0" cy="967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mech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40" y="2530346"/>
            <a:ext cx="3939840" cy="2494342"/>
          </a:xfrm>
          <a:prstGeom prst="rect">
            <a:avLst/>
          </a:prstGeom>
          <a:noFill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641120" y="2253837"/>
            <a:ext cx="3197157" cy="338554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9452"/>
            <a:r>
              <a:rPr lang="en-US" sz="2200" b="1" dirty="0" err="1"/>
              <a:t>Penggunaan</a:t>
            </a:r>
            <a:r>
              <a:rPr lang="en-US" sz="2200" b="1" dirty="0"/>
              <a:t> </a:t>
            </a:r>
            <a:r>
              <a:rPr lang="en-US" sz="2200" b="1" dirty="0" err="1"/>
              <a:t>terus</a:t>
            </a:r>
            <a:r>
              <a:rPr lang="en-US" sz="2200" b="1" dirty="0"/>
              <a:t> </a:t>
            </a:r>
            <a:r>
              <a:rPr lang="en-US" sz="2200" b="1" dirty="0" err="1"/>
              <a:t>menerus</a:t>
            </a:r>
            <a:endParaRPr lang="en-US" sz="2200" b="1" dirty="0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986720" y="3552854"/>
            <a:ext cx="2362891" cy="338554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9452"/>
            <a:r>
              <a:rPr lang="en-US" sz="2200" b="1" dirty="0"/>
              <a:t>Mu </a:t>
            </a:r>
            <a:r>
              <a:rPr lang="en-US" sz="2200" b="1" dirty="0" err="1"/>
              <a:t>reseptor</a:t>
            </a:r>
            <a:r>
              <a:rPr lang="en-US" sz="2200" b="1" dirty="0"/>
              <a:t> </a:t>
            </a:r>
            <a:r>
              <a:rPr lang="en-US" sz="2200" b="1" dirty="0" err="1"/>
              <a:t>toleran</a:t>
            </a:r>
            <a:endParaRPr lang="en-US" sz="2200" b="1" dirty="0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300000" y="5252232"/>
            <a:ext cx="2350080" cy="67710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9452"/>
            <a:r>
              <a:rPr lang="en-US" sz="2200" b="1" dirty="0" err="1"/>
              <a:t>Dibutuhkan</a:t>
            </a:r>
            <a:r>
              <a:rPr lang="en-US" sz="2200" b="1" dirty="0"/>
              <a:t> </a:t>
            </a:r>
            <a:r>
              <a:rPr lang="en-US" sz="2200" b="1" dirty="0" err="1"/>
              <a:t>dosis</a:t>
            </a:r>
            <a:r>
              <a:rPr lang="en-US" sz="2200" b="1" dirty="0"/>
              <a:t> yang </a:t>
            </a:r>
            <a:r>
              <a:rPr lang="en-US" sz="2200" b="1" dirty="0" err="1"/>
              <a:t>lebih</a:t>
            </a:r>
            <a:r>
              <a:rPr lang="en-US" sz="2200" b="1" dirty="0"/>
              <a:t> </a:t>
            </a:r>
            <a:r>
              <a:rPr lang="en-US" sz="2200" b="1" dirty="0" err="1"/>
              <a:t>tinggi</a:t>
            </a:r>
            <a:endParaRPr lang="en-US" sz="2200" b="1" dirty="0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300000" y="2599474"/>
            <a:ext cx="0" cy="8986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 flipV="1">
            <a:off x="6300000" y="3843764"/>
            <a:ext cx="1175040" cy="1382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>
            <a:normAutofit fontScale="90000"/>
          </a:bodyPr>
          <a:lstStyle/>
          <a:p>
            <a:r>
              <a:rPr lang="en-US"/>
              <a:t>Penggunaan Obat Jangka Panjang dan Neuroadaptasi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5920" y="1935563"/>
            <a:ext cx="1185120" cy="1216928"/>
            <a:chOff x="143" y="1344"/>
            <a:chExt cx="823" cy="845"/>
          </a:xfrm>
        </p:grpSpPr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H="1" flipV="1">
              <a:off x="535" y="1517"/>
              <a:ext cx="336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143" y="1344"/>
              <a:ext cx="82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9452"/>
              <a:r>
                <a:rPr lang="en-US" b="1" dirty="0"/>
                <a:t>Mu </a:t>
              </a:r>
              <a:r>
                <a:rPr lang="en-US" b="1" dirty="0" err="1"/>
                <a:t>reseptor</a:t>
              </a:r>
              <a:endParaRPr lang="en-US" b="1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636640" y="2115583"/>
            <a:ext cx="637920" cy="829527"/>
            <a:chOff x="1969" y="1469"/>
            <a:chExt cx="443" cy="576"/>
          </a:xfrm>
        </p:grpSpPr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2215" y="1613"/>
              <a:ext cx="0" cy="4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1969" y="1469"/>
              <a:ext cx="44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829452"/>
              <a:r>
                <a:rPr lang="en-US" b="1" dirty="0" err="1"/>
                <a:t>Opioid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03201" y="2454018"/>
            <a:ext cx="2797920" cy="83097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 defTabSz="456487">
              <a:spcBef>
                <a:spcPct val="50000"/>
              </a:spcBef>
            </a:pP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opioid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endParaRPr lang="en-US" sz="2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601" y="3292187"/>
            <a:ext cx="2743200" cy="1996257"/>
            <a:chOff x="240" y="2074"/>
            <a:chExt cx="1728" cy="1257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>
              <a:off x="1062" y="207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240" y="2569"/>
              <a:ext cx="1728" cy="76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0783" tIns="50392" rIns="100783" bIns="50392">
              <a:spAutoFit/>
            </a:bodyPr>
            <a:lstStyle/>
            <a:p>
              <a:pPr algn="ctr" defTabSz="456487"/>
              <a:r>
                <a:rPr lang="en-US" sz="2400" dirty="0" err="1"/>
                <a:t>Mengaktivasi</a:t>
              </a:r>
              <a:r>
                <a:rPr lang="en-US" sz="2400" dirty="0"/>
                <a:t> </a:t>
              </a:r>
              <a:r>
                <a:rPr lang="en-US" sz="2400" dirty="0" err="1"/>
                <a:t>ikatan</a:t>
              </a:r>
              <a:r>
                <a:rPr lang="en-US" sz="2400" dirty="0"/>
                <a:t> </a:t>
              </a:r>
              <a:r>
                <a:rPr lang="en-US" sz="2400" dirty="0" err="1"/>
                <a:t>reseptor</a:t>
              </a:r>
              <a:r>
                <a:rPr lang="en-US" sz="2400" dirty="0"/>
                <a:t> </a:t>
              </a:r>
              <a:r>
                <a:rPr lang="sv-SE" sz="2400" dirty="0"/>
                <a:t>rantai μ-opioid Gαi/o</a:t>
              </a:r>
              <a:r>
                <a:rPr lang="en-US" sz="2400" dirty="0"/>
                <a:t>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24800" y="3721350"/>
            <a:ext cx="5813280" cy="2378828"/>
            <a:chOff x="1968" y="2344"/>
            <a:chExt cx="3662" cy="1499"/>
          </a:xfrm>
        </p:grpSpPr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3168" y="2344"/>
              <a:ext cx="2462" cy="149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0783" tIns="50392" rIns="100783" bIns="50392">
              <a:spAutoFit/>
            </a:bodyPr>
            <a:lstStyle/>
            <a:p>
              <a:pPr indent="168483" defTabSz="914414">
                <a:buFontTx/>
                <a:buChar char="•"/>
                <a:tabLst>
                  <a:tab pos="168483" algn="l"/>
                </a:tabLst>
              </a:pPr>
              <a:r>
                <a:rPr lang="en-US" dirty="0" err="1"/>
                <a:t>Menghambat</a:t>
              </a:r>
              <a:r>
                <a:rPr lang="en-US" dirty="0"/>
                <a:t> </a:t>
              </a:r>
              <a:r>
                <a:rPr lang="en-US" dirty="0" err="1"/>
                <a:t>adenil</a:t>
              </a:r>
              <a:r>
                <a:rPr lang="en-US" dirty="0"/>
                <a:t> </a:t>
              </a:r>
              <a:r>
                <a:rPr lang="en-US" dirty="0" err="1"/>
                <a:t>siklase</a:t>
              </a:r>
              <a:endParaRPr lang="en-US" dirty="0"/>
            </a:p>
            <a:p>
              <a:pPr indent="168483" defTabSz="914414">
                <a:buFontTx/>
                <a:buChar char="•"/>
                <a:tabLst>
                  <a:tab pos="168483" algn="l"/>
                </a:tabLst>
              </a:pPr>
              <a:r>
                <a:rPr lang="en-US" dirty="0" err="1"/>
                <a:t>Menurunkan</a:t>
              </a:r>
              <a:r>
                <a:rPr lang="en-US" dirty="0"/>
                <a:t> </a:t>
              </a:r>
              <a:r>
                <a:rPr lang="en-US" dirty="0" err="1"/>
                <a:t>kadar</a:t>
              </a:r>
              <a:r>
                <a:rPr lang="en-US" dirty="0"/>
                <a:t> </a:t>
              </a:r>
              <a:r>
                <a:rPr lang="en-US" dirty="0" err="1"/>
                <a:t>cAMP</a:t>
              </a:r>
              <a:endParaRPr lang="en-US" dirty="0"/>
            </a:p>
            <a:p>
              <a:pPr indent="168483" defTabSz="914414">
                <a:buFontTx/>
                <a:buChar char="•"/>
                <a:tabLst>
                  <a:tab pos="168483" algn="l"/>
                </a:tabLst>
              </a:pPr>
              <a:r>
                <a:rPr lang="en-US" dirty="0" err="1"/>
                <a:t>Menurunkan</a:t>
              </a:r>
              <a:r>
                <a:rPr lang="en-US" dirty="0"/>
                <a:t> </a:t>
              </a:r>
              <a:r>
                <a:rPr lang="en-US" dirty="0" err="1"/>
                <a:t>aktifitas</a:t>
              </a:r>
              <a:r>
                <a:rPr lang="en-US" dirty="0"/>
                <a:t> </a:t>
              </a:r>
              <a:r>
                <a:rPr lang="en-US" dirty="0" err="1"/>
                <a:t>cAMP</a:t>
              </a:r>
              <a:r>
                <a:rPr lang="en-US" dirty="0"/>
                <a:t>   	dependent protein </a:t>
              </a:r>
              <a:r>
                <a:rPr lang="en-US" dirty="0" err="1"/>
                <a:t>kinase</a:t>
              </a:r>
              <a:r>
                <a:rPr lang="en-US" dirty="0"/>
                <a:t> A</a:t>
              </a:r>
            </a:p>
            <a:p>
              <a:pPr indent="168483" defTabSz="914414">
                <a:buFontTx/>
                <a:buChar char="•"/>
                <a:tabLst>
                  <a:tab pos="168483" algn="l"/>
                </a:tabLst>
              </a:pPr>
              <a:r>
                <a:rPr lang="en-US" dirty="0" err="1"/>
                <a:t>Mengurangi</a:t>
              </a:r>
              <a:r>
                <a:rPr lang="en-US" dirty="0"/>
                <a:t> </a:t>
              </a:r>
              <a:r>
                <a:rPr lang="en-US" dirty="0" err="1"/>
                <a:t>fosforilasi</a:t>
              </a:r>
              <a:r>
                <a:rPr lang="en-US" dirty="0"/>
                <a:t> </a:t>
              </a:r>
              <a:r>
                <a:rPr lang="en-US" dirty="0" err="1"/>
                <a:t>di</a:t>
              </a:r>
              <a:r>
                <a:rPr lang="en-US" dirty="0"/>
                <a:t> 	</a:t>
              </a:r>
              <a:r>
                <a:rPr lang="en-US" dirty="0" err="1"/>
                <a:t>sitoplasma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target </a:t>
              </a:r>
              <a:r>
                <a:rPr lang="en-US" dirty="0" err="1"/>
                <a:t>nukleus</a:t>
              </a:r>
              <a:endParaRPr lang="en-US" dirty="0"/>
            </a:p>
            <a:p>
              <a:pPr indent="168483" defTabSz="914414">
                <a:buFontTx/>
                <a:buChar char="•"/>
                <a:tabLst>
                  <a:tab pos="168483" algn="l"/>
                </a:tabLst>
              </a:pPr>
              <a:r>
                <a:rPr lang="en-US" dirty="0" err="1"/>
                <a:t>Fosforilasi</a:t>
              </a:r>
              <a:r>
                <a:rPr lang="en-US" dirty="0"/>
                <a:t> </a:t>
              </a:r>
              <a:r>
                <a:rPr lang="en-US" dirty="0" err="1"/>
                <a:t>mitogen</a:t>
              </a:r>
              <a:r>
                <a:rPr lang="en-US" dirty="0"/>
                <a:t> yang </a:t>
              </a:r>
              <a:r>
                <a:rPr lang="en-US" dirty="0" err="1"/>
                <a:t>diaktifkan</a:t>
              </a:r>
              <a:r>
                <a:rPr lang="en-US" dirty="0"/>
                <a:t> 	protein </a:t>
              </a:r>
              <a:r>
                <a:rPr lang="en-US" dirty="0" err="1"/>
                <a:t>kinase</a:t>
              </a:r>
              <a:endParaRPr lang="en-US" dirty="0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>
              <a:off x="1968" y="303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09120" y="305312"/>
            <a:ext cx="8229600" cy="114204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/>
          <a:lstStyle/>
          <a:p>
            <a:pPr algn="ctr" defTabSz="914414"/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Penggunaan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Obat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Jangka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Panjang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Neuroadaptasi</a:t>
            </a:r>
            <a:endParaRPr lang="en-US" sz="41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09120" y="305312"/>
            <a:ext cx="8229600" cy="114204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/>
          <a:lstStyle/>
          <a:p>
            <a:pPr algn="ctr" defTabSz="914414"/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Penggunaan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Obat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Jangka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Panjang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Neuroadaptasi</a:t>
            </a:r>
            <a:endParaRPr lang="en-US" sz="41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189600" y="1700819"/>
            <a:ext cx="2730240" cy="76942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 defTabSz="456487"/>
            <a:r>
              <a:rPr lang="en-US" sz="2200" dirty="0" err="1"/>
              <a:t>Aktivasi</a:t>
            </a:r>
            <a:r>
              <a:rPr lang="en-US" sz="2200" dirty="0"/>
              <a:t> </a:t>
            </a:r>
            <a:r>
              <a:rPr lang="en-US" sz="2200" dirty="0" err="1"/>
              <a:t>kronik</a:t>
            </a:r>
            <a:r>
              <a:rPr lang="en-US" sz="2200" dirty="0"/>
              <a:t> </a:t>
            </a:r>
            <a:r>
              <a:rPr lang="en-US" sz="2200" dirty="0" err="1"/>
              <a:t>reseptor</a:t>
            </a:r>
            <a:r>
              <a:rPr lang="en-US" sz="2200" dirty="0"/>
              <a:t> </a:t>
            </a:r>
            <a:r>
              <a:rPr lang="en-US" sz="2200" dirty="0" err="1"/>
              <a:t>opioid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91040" y="2553389"/>
            <a:ext cx="4527360" cy="2360938"/>
            <a:chOff x="1770" y="1842"/>
            <a:chExt cx="2122" cy="912"/>
          </a:xfrm>
        </p:grpSpPr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1770" y="2322"/>
              <a:ext cx="2122" cy="43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0783" tIns="50392" rIns="100783" bIns="50392">
              <a:spAutoFit/>
            </a:bodyPr>
            <a:lstStyle/>
            <a:p>
              <a:pPr indent="112322" algn="ctr" defTabSz="914414">
                <a:buFontTx/>
                <a:buChar char="•"/>
                <a:tabLst>
                  <a:tab pos="112322" algn="l"/>
                  <a:tab pos="207363" algn="l"/>
                </a:tabLst>
              </a:pPr>
              <a:r>
                <a:rPr lang="en-US" sz="2200" dirty="0"/>
                <a:t> </a:t>
              </a:r>
              <a:r>
                <a:rPr lang="en-US" sz="2200" dirty="0" err="1"/>
                <a:t>Mengatur</a:t>
              </a:r>
              <a:r>
                <a:rPr lang="en-US" sz="2200" dirty="0"/>
                <a:t> </a:t>
              </a:r>
              <a:r>
                <a:rPr lang="en-US" sz="2200" dirty="0" err="1"/>
                <a:t>jalur</a:t>
              </a:r>
              <a:r>
                <a:rPr lang="en-US" sz="2200" dirty="0"/>
                <a:t> </a:t>
              </a:r>
              <a:r>
                <a:rPr lang="en-US" sz="2200" dirty="0" err="1"/>
                <a:t>sinyal</a:t>
              </a:r>
              <a:r>
                <a:rPr lang="en-US" sz="2200" dirty="0"/>
                <a:t> </a:t>
              </a:r>
              <a:r>
                <a:rPr lang="en-US" sz="2200" dirty="0" err="1"/>
                <a:t>cAMP</a:t>
              </a:r>
              <a:endParaRPr lang="en-US" sz="2200" dirty="0"/>
            </a:p>
            <a:p>
              <a:pPr indent="112322" algn="ctr" defTabSz="914414">
                <a:buFontTx/>
                <a:buChar char="•"/>
                <a:tabLst>
                  <a:tab pos="112322" algn="l"/>
                  <a:tab pos="207363" algn="l"/>
                </a:tabLst>
              </a:pPr>
              <a:r>
                <a:rPr lang="en-US" sz="2200" dirty="0"/>
                <a:t> </a:t>
              </a:r>
              <a:r>
                <a:rPr lang="en-US" sz="2200" dirty="0" err="1"/>
                <a:t>Meningkatkan</a:t>
              </a:r>
              <a:r>
                <a:rPr lang="en-US" sz="2200" dirty="0"/>
                <a:t> </a:t>
              </a:r>
              <a:r>
                <a:rPr lang="en-US" sz="2200" dirty="0" err="1"/>
                <a:t>fosforilasi</a:t>
              </a:r>
              <a:r>
                <a:rPr lang="en-US" sz="2200" dirty="0"/>
                <a:t> 	 		</a:t>
              </a:r>
              <a:r>
                <a:rPr lang="sv-SE" sz="2200" dirty="0"/>
                <a:t>CREB dan ▲FosB</a:t>
              </a:r>
              <a:r>
                <a:rPr lang="en-US" sz="2200" dirty="0"/>
                <a:t> </a:t>
              </a:r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832" y="1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05760" y="4880674"/>
            <a:ext cx="3744000" cy="1346119"/>
            <a:chOff x="1676" y="2898"/>
            <a:chExt cx="2359" cy="849"/>
          </a:xfrm>
        </p:grpSpPr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676" y="3411"/>
              <a:ext cx="2359" cy="336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00783" tIns="50392" rIns="100783" bIns="50392">
              <a:spAutoFit/>
            </a:bodyPr>
            <a:lstStyle/>
            <a:p>
              <a:pPr defTabSz="456487"/>
              <a:r>
                <a:rPr lang="en-US" sz="2800" b="1" dirty="0" err="1"/>
                <a:t>Sindrom</a:t>
              </a:r>
              <a:r>
                <a:rPr lang="en-US" sz="2800" b="1" dirty="0"/>
                <a:t> </a:t>
              </a:r>
              <a:r>
                <a:rPr lang="en-US" sz="2800" b="1" dirty="0" err="1"/>
                <a:t>Putus</a:t>
              </a:r>
              <a:r>
                <a:rPr lang="en-US" sz="2800" b="1" dirty="0"/>
                <a:t> </a:t>
              </a:r>
              <a:r>
                <a:rPr lang="en-US" sz="2800" b="1" dirty="0" err="1"/>
                <a:t>Obat</a:t>
              </a:r>
              <a:endParaRPr lang="en-US" sz="2800" b="1" dirty="0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2847" y="289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1903_170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920" y="1977328"/>
            <a:ext cx="8156160" cy="449327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/>
          <a:lstStyle/>
          <a:p>
            <a:r>
              <a:rPr lang="en-US"/>
              <a:t>Penggunaan Obat Jangka Panjang dan Neuroadaptasi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60" y="1908201"/>
            <a:ext cx="8501760" cy="45681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/>
          <a:lstStyle/>
          <a:p>
            <a:r>
              <a:rPr lang="en-US"/>
              <a:t>Penggunaan Obat Jangka Panjang dan Neuroadaptasi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120" y="305312"/>
            <a:ext cx="8229600" cy="114204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/>
          <a:lstStyle/>
          <a:p>
            <a:pPr algn="ctr" defTabSz="914414"/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Penggunaan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Obat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Jangka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Panjang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41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1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Neuroadaptasi</a:t>
            </a:r>
            <a:endParaRPr lang="en-US" sz="41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360160" y="2063737"/>
            <a:ext cx="3962880" cy="83097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 defTabSz="456487">
              <a:spcBef>
                <a:spcPct val="50000"/>
              </a:spcBef>
            </a:pPr>
            <a:r>
              <a:rPr lang="en-US" sz="2400" b="1" dirty="0" err="1"/>
              <a:t>Pemberian</a:t>
            </a:r>
            <a:r>
              <a:rPr lang="en-US" sz="2400" b="1" dirty="0"/>
              <a:t> </a:t>
            </a:r>
            <a:r>
              <a:rPr lang="en-US" sz="2400" b="1" dirty="0" err="1"/>
              <a:t>jangka</a:t>
            </a:r>
            <a:r>
              <a:rPr lang="en-US" sz="2400" b="1" dirty="0"/>
              <a:t> </a:t>
            </a:r>
            <a:r>
              <a:rPr lang="en-US" sz="2400" b="1" dirty="0" err="1"/>
              <a:t>pendek</a:t>
            </a:r>
            <a:r>
              <a:rPr lang="en-US" sz="2400" b="1" dirty="0"/>
              <a:t>/</a:t>
            </a:r>
            <a:r>
              <a:rPr lang="en-US" sz="2400" b="1" dirty="0" err="1"/>
              <a:t>pemutusan</a:t>
            </a:r>
            <a:r>
              <a:rPr lang="en-US" sz="2400" b="1" dirty="0"/>
              <a:t> </a:t>
            </a:r>
            <a:r>
              <a:rPr lang="en-US" sz="2400" b="1" dirty="0" err="1"/>
              <a:t>obat</a:t>
            </a:r>
            <a:endParaRPr lang="en-US" sz="24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8160" y="5181662"/>
            <a:ext cx="5757023" cy="870942"/>
            <a:chOff x="874" y="3264"/>
            <a:chExt cx="3627" cy="549"/>
          </a:xfrm>
        </p:grpSpPr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874" y="3264"/>
              <a:ext cx="3627" cy="54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0783" tIns="50392" rIns="100783" bIns="50392">
              <a:spAutoFit/>
            </a:bodyPr>
            <a:lstStyle/>
            <a:p>
              <a:pPr marL="635050" lvl="1" defTabSz="914414">
                <a:buFontTx/>
                <a:buChar char="•"/>
              </a:pPr>
              <a:r>
                <a:rPr lang="en-US" sz="2400" dirty="0"/>
                <a:t>   </a:t>
              </a:r>
              <a:r>
                <a:rPr lang="en-US" sz="2400" dirty="0" err="1"/>
                <a:t>Glukokortikoid</a:t>
              </a:r>
              <a:r>
                <a:rPr lang="en-US" sz="2400" dirty="0"/>
                <a:t> </a:t>
              </a:r>
              <a:r>
                <a:rPr lang="en-US" sz="2400" dirty="0" err="1"/>
                <a:t>perifer</a:t>
              </a:r>
              <a:endParaRPr lang="en-US" sz="2400" dirty="0"/>
            </a:p>
            <a:p>
              <a:pPr marL="635050" lvl="1" defTabSz="914414">
                <a:buFontTx/>
                <a:buChar char="•"/>
              </a:pPr>
              <a:r>
                <a:rPr lang="en-US" sz="2400" dirty="0"/>
                <a:t>   CRF (</a:t>
              </a:r>
              <a:r>
                <a:rPr lang="en-US" sz="2400" i="1" dirty="0" err="1"/>
                <a:t>Corticiotropin</a:t>
              </a:r>
              <a:r>
                <a:rPr lang="en-US" sz="2400" i="1" dirty="0"/>
                <a:t> </a:t>
              </a:r>
              <a:r>
                <a:rPr lang="en-US" sz="2400" i="1" dirty="0" err="1"/>
                <a:t>Realising</a:t>
              </a:r>
              <a:r>
                <a:rPr lang="en-US" sz="2400" i="1" dirty="0"/>
                <a:t> Factor</a:t>
              </a:r>
              <a:r>
                <a:rPr lang="en-US" sz="2400" dirty="0"/>
                <a:t>)</a:t>
              </a:r>
            </a:p>
          </p:txBody>
        </p:sp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 flipV="1">
              <a:off x="1488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4343041" y="2945110"/>
            <a:ext cx="21600" cy="2236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>
            <a:normAutofit fontScale="90000"/>
          </a:bodyPr>
          <a:lstStyle/>
          <a:p>
            <a:r>
              <a:rPr lang="en-US" sz="4100" dirty="0" err="1"/>
              <a:t>Istilah-istilah</a:t>
            </a:r>
            <a:r>
              <a:rPr lang="en-US" sz="4100" dirty="0"/>
              <a:t> </a:t>
            </a:r>
            <a:r>
              <a:rPr lang="en-US" sz="4100" dirty="0" err="1"/>
              <a:t>dalam</a:t>
            </a:r>
            <a:r>
              <a:rPr lang="en-US" sz="4100" dirty="0"/>
              <a:t> </a:t>
            </a:r>
            <a:r>
              <a:rPr lang="en-US" sz="4100" dirty="0" err="1"/>
              <a:t>ketergantungan</a:t>
            </a:r>
            <a:r>
              <a:rPr lang="en-US" sz="4100" dirty="0"/>
              <a:t> </a:t>
            </a:r>
            <a:r>
              <a:rPr lang="en-US" sz="4100" dirty="0" err="1"/>
              <a:t>obat</a:t>
            </a:r>
            <a:endParaRPr lang="en-US" sz="4100" dirty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/>
              <a:t>Kecanduan </a:t>
            </a:r>
            <a:r>
              <a:rPr lang="en-US"/>
              <a:t>adalah perasaan yang kuat untuk mengalami kembali efek-efek dari sebuah zat psikoaktif. </a:t>
            </a:r>
          </a:p>
          <a:p>
            <a:pPr>
              <a:lnSpc>
                <a:spcPct val="90000"/>
              </a:lnSpc>
            </a:pPr>
            <a:r>
              <a:rPr lang="en-US" b="1"/>
              <a:t>Ketergantungan fisik atau fisiologis </a:t>
            </a:r>
            <a:r>
              <a:rPr lang="en-US"/>
              <a:t>adalah sebuah istilah lama yang mempunyai maksud sama dengan toleransi fisik dan sindroma putus obat</a:t>
            </a:r>
          </a:p>
          <a:p>
            <a:pPr>
              <a:lnSpc>
                <a:spcPct val="90000"/>
              </a:lnSpc>
            </a:pPr>
            <a:r>
              <a:rPr lang="en-US" b="1" i="1"/>
              <a:t>Priming </a:t>
            </a:r>
            <a:r>
              <a:rPr lang="en-US"/>
              <a:t>dapat diartikan sebagai sebuah paparan baru dari penyalahgunaan zat pada masa yang lampau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40" y="1839074"/>
            <a:ext cx="5114880" cy="4343496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  <a:solidFill>
            <a:srgbClr val="FF6600"/>
          </a:solidFill>
          <a:ln/>
        </p:spPr>
        <p:txBody>
          <a:bodyPr>
            <a:normAutofit fontScale="90000"/>
          </a:bodyPr>
          <a:lstStyle/>
          <a:p>
            <a:r>
              <a:rPr lang="en-US"/>
              <a:t>Penggunaan Obat Jangka Panjang dan Neuroadaptasi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438240" y="1844834"/>
            <a:ext cx="6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29452"/>
            <a:endParaRPr lang="en-US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023520" y="1908201"/>
            <a:ext cx="2774880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9452"/>
            <a:r>
              <a:rPr lang="en-US" sz="2200" dirty="0" err="1"/>
              <a:t>Paparan</a:t>
            </a:r>
            <a:r>
              <a:rPr lang="en-US" sz="2200" dirty="0"/>
              <a:t> </a:t>
            </a:r>
            <a:r>
              <a:rPr lang="en-US" sz="2200" dirty="0" err="1"/>
              <a:t>obat</a:t>
            </a:r>
            <a:r>
              <a:rPr lang="en-US" sz="2200" dirty="0"/>
              <a:t> </a:t>
            </a:r>
            <a:r>
              <a:rPr lang="en-US" sz="2200" dirty="0" err="1"/>
              <a:t>adiktif</a:t>
            </a:r>
            <a:r>
              <a:rPr lang="en-US" sz="2200" dirty="0"/>
              <a:t> </a:t>
            </a:r>
            <a:r>
              <a:rPr lang="en-US" sz="2200" dirty="0" err="1"/>
              <a:t>menyebabkan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r>
              <a:rPr lang="en-US" sz="2200" dirty="0"/>
              <a:t> </a:t>
            </a:r>
            <a:r>
              <a:rPr lang="en-US" sz="2200" dirty="0" err="1"/>
              <a:t>struktur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neuron</a:t>
            </a:r>
          </a:p>
          <a:p>
            <a:pPr defTabSz="829452"/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ukuran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kaliber</a:t>
            </a:r>
            <a:r>
              <a:rPr lang="en-US" sz="2200" dirty="0"/>
              <a:t> </a:t>
            </a:r>
            <a:r>
              <a:rPr lang="en-US" sz="2200" dirty="0" err="1"/>
              <a:t>dendrit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Kemajuan neurobiologi pada kecanduan obat penting</a:t>
            </a:r>
          </a:p>
          <a:p>
            <a:r>
              <a:rPr lang="en-US"/>
              <a:t>Adiksi harus dipertimbangkan pada pengobatan penyakit kronis</a:t>
            </a:r>
          </a:p>
          <a:p>
            <a:r>
              <a:rPr lang="en-US"/>
              <a:t>Sindrom putus obat dapat diterapi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09120" y="305312"/>
            <a:ext cx="8229600" cy="114204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/>
          <a:lstStyle/>
          <a:p>
            <a:pPr algn="ctr" defTabSz="914414"/>
            <a:r>
              <a:rPr lang="en-US" sz="4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KESIMPULAN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668601"/>
            <a:ext cx="8511840" cy="1324939"/>
          </a:xfrm>
        </p:spPr>
        <p:txBody>
          <a:bodyPr/>
          <a:lstStyle/>
          <a:p>
            <a:r>
              <a:rPr lang="en-US"/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3040" y="1700819"/>
            <a:ext cx="8229600" cy="45307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b="1" dirty="0" err="1"/>
              <a:t>Kekambuhan</a:t>
            </a:r>
            <a:r>
              <a:rPr lang="en-US" sz="2900" b="1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memulai</a:t>
            </a:r>
            <a:r>
              <a:rPr lang="en-US" sz="2900" dirty="0"/>
              <a:t> </a:t>
            </a:r>
            <a:r>
              <a:rPr lang="en-US" sz="2900" dirty="0" err="1"/>
              <a:t>lagi</a:t>
            </a:r>
            <a:r>
              <a:rPr lang="en-US" sz="2900" dirty="0"/>
              <a:t> </a:t>
            </a:r>
            <a:r>
              <a:rPr lang="en-US" sz="2900" dirty="0" err="1"/>
              <a:t>perilaku</a:t>
            </a:r>
            <a:r>
              <a:rPr lang="en-US" sz="2900" dirty="0"/>
              <a:t> </a:t>
            </a:r>
            <a:r>
              <a:rPr lang="en-US" sz="2900" dirty="0" err="1"/>
              <a:t>mencoba-coba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menggunakan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 </a:t>
            </a:r>
            <a:r>
              <a:rPr lang="en-US" sz="2900" dirty="0" err="1"/>
              <a:t>setelah</a:t>
            </a:r>
            <a:r>
              <a:rPr lang="en-US" sz="2900" dirty="0"/>
              <a:t> </a:t>
            </a:r>
            <a:r>
              <a:rPr lang="en-US" sz="2900" dirty="0" err="1"/>
              <a:t>periode</a:t>
            </a:r>
            <a:r>
              <a:rPr lang="en-US" sz="2900" dirty="0"/>
              <a:t> </a:t>
            </a:r>
            <a:r>
              <a:rPr lang="en-US" sz="2900" dirty="0" err="1"/>
              <a:t>bebas</a:t>
            </a:r>
            <a:r>
              <a:rPr lang="en-US" sz="2900" dirty="0"/>
              <a:t> </a:t>
            </a:r>
            <a:r>
              <a:rPr lang="en-US" sz="2900" dirty="0" err="1"/>
              <a:t>penggunaan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900" b="1" dirty="0" err="1"/>
              <a:t>Penghargaan</a:t>
            </a:r>
            <a:r>
              <a:rPr lang="en-US" sz="2900" b="1" dirty="0"/>
              <a:t> (</a:t>
            </a:r>
            <a:r>
              <a:rPr lang="en-US" sz="2900" b="1" i="1" dirty="0"/>
              <a:t>reward</a:t>
            </a:r>
            <a:r>
              <a:rPr lang="en-US" sz="2900" b="1" dirty="0"/>
              <a:t>) </a:t>
            </a:r>
            <a:r>
              <a:rPr lang="en-US" sz="2900" dirty="0" err="1"/>
              <a:t>adalah</a:t>
            </a:r>
            <a:r>
              <a:rPr lang="en-US" sz="2900" b="1" dirty="0"/>
              <a:t> </a:t>
            </a:r>
            <a:r>
              <a:rPr lang="en-US" sz="2900" dirty="0" err="1"/>
              <a:t>sebuah</a:t>
            </a:r>
            <a:r>
              <a:rPr lang="en-US" sz="2900" dirty="0"/>
              <a:t> stimulus yang </a:t>
            </a:r>
            <a:r>
              <a:rPr lang="en-US" sz="2900" dirty="0" err="1"/>
              <a:t>mana</a:t>
            </a:r>
            <a:r>
              <a:rPr lang="en-US" sz="2900" dirty="0"/>
              <a:t> </a:t>
            </a:r>
            <a:r>
              <a:rPr lang="en-US" sz="2900" dirty="0" err="1"/>
              <a:t>otak</a:t>
            </a:r>
            <a:r>
              <a:rPr lang="en-US" sz="2900" dirty="0"/>
              <a:t> </a:t>
            </a:r>
            <a:r>
              <a:rPr lang="en-US" sz="2900" dirty="0" err="1"/>
              <a:t>menginterpretasikan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dirty="0" err="1"/>
              <a:t>sesuatu</a:t>
            </a:r>
            <a:r>
              <a:rPr lang="en-US" sz="2900" dirty="0"/>
              <a:t> </a:t>
            </a:r>
            <a:r>
              <a:rPr lang="en-US" sz="2900" dirty="0" err="1"/>
              <a:t>kandungan</a:t>
            </a:r>
            <a:r>
              <a:rPr lang="en-US" sz="2900" dirty="0"/>
              <a:t> yang </a:t>
            </a:r>
            <a:r>
              <a:rPr lang="en-US" sz="2900" dirty="0" err="1"/>
              <a:t>positif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sebagai</a:t>
            </a:r>
            <a:r>
              <a:rPr lang="en-US" sz="2900" dirty="0"/>
              <a:t> </a:t>
            </a:r>
            <a:r>
              <a:rPr lang="en-US" sz="2900" dirty="0" err="1"/>
              <a:t>sesuatu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dapat</a:t>
            </a:r>
            <a:r>
              <a:rPr lang="en-US" sz="2900" dirty="0"/>
              <a:t> </a:t>
            </a:r>
            <a:r>
              <a:rPr lang="en-US" sz="2900" dirty="0" err="1"/>
              <a:t>dicapai</a:t>
            </a:r>
            <a:r>
              <a:rPr lang="en-US" sz="2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900" b="1" dirty="0" err="1"/>
              <a:t>Sensitisasi</a:t>
            </a:r>
            <a:r>
              <a:rPr lang="en-US" sz="2900" b="1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peningkatan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efek</a:t>
            </a:r>
            <a:r>
              <a:rPr lang="en-US" sz="2900" dirty="0"/>
              <a:t> yang </a:t>
            </a:r>
            <a:r>
              <a:rPr lang="en-US" sz="2900" dirty="0" err="1"/>
              <a:t>diharapkan</a:t>
            </a:r>
            <a:r>
              <a:rPr lang="en-US" sz="2900" dirty="0"/>
              <a:t> </a:t>
            </a:r>
            <a:r>
              <a:rPr lang="en-US" sz="2900" dirty="0" err="1"/>
              <a:t>dari</a:t>
            </a:r>
            <a:r>
              <a:rPr lang="en-US" sz="2900" dirty="0"/>
              <a:t> </a:t>
            </a:r>
            <a:r>
              <a:rPr lang="en-US" sz="2900" dirty="0" err="1"/>
              <a:t>sebuah</a:t>
            </a:r>
            <a:r>
              <a:rPr lang="en-US" sz="2900" dirty="0"/>
              <a:t> </a:t>
            </a:r>
            <a:r>
              <a:rPr lang="en-US" sz="2900" dirty="0" err="1"/>
              <a:t>obat</a:t>
            </a:r>
            <a:r>
              <a:rPr lang="en-US" sz="2900" dirty="0"/>
              <a:t> </a:t>
            </a:r>
            <a:r>
              <a:rPr lang="en-US" sz="2900" dirty="0" err="1"/>
              <a:t>setelah</a:t>
            </a:r>
            <a:r>
              <a:rPr lang="en-US" sz="2900" dirty="0"/>
              <a:t> </a:t>
            </a:r>
            <a:r>
              <a:rPr lang="en-US" sz="2900" dirty="0" err="1"/>
              <a:t>penggunaan</a:t>
            </a:r>
            <a:r>
              <a:rPr lang="en-US" sz="2900" dirty="0"/>
              <a:t> </a:t>
            </a:r>
            <a:r>
              <a:rPr lang="en-US" sz="2900" dirty="0" err="1"/>
              <a:t>secara</a:t>
            </a:r>
            <a:r>
              <a:rPr lang="en-US" sz="2900" dirty="0"/>
              <a:t> </a:t>
            </a:r>
            <a:r>
              <a:rPr lang="en-US" sz="2900" dirty="0" err="1"/>
              <a:t>berulang</a:t>
            </a:r>
            <a:r>
              <a:rPr lang="en-US" sz="29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6560" y="1562564"/>
            <a:ext cx="8542080" cy="4422704"/>
          </a:xfrm>
        </p:spPr>
        <p:txBody>
          <a:bodyPr/>
          <a:lstStyle/>
          <a:p>
            <a:r>
              <a:rPr lang="en-US" sz="2900" b="1" dirty="0" err="1"/>
              <a:t>Penyalahgunaan</a:t>
            </a:r>
            <a:r>
              <a:rPr lang="en-US" sz="2900" b="1" dirty="0"/>
              <a:t> </a:t>
            </a:r>
            <a:r>
              <a:rPr lang="en-US" sz="2900" b="1" dirty="0" err="1"/>
              <a:t>zat</a:t>
            </a:r>
            <a:r>
              <a:rPr lang="en-US" sz="2900" b="1" dirty="0"/>
              <a:t> </a:t>
            </a:r>
            <a:r>
              <a:rPr lang="en-US" sz="2900" dirty="0" err="1"/>
              <a:t>ditandai</a:t>
            </a:r>
            <a:r>
              <a:rPr lang="en-US" sz="2900" dirty="0"/>
              <a:t> </a:t>
            </a:r>
            <a:r>
              <a:rPr lang="en-US" sz="2900" dirty="0" err="1"/>
              <a:t>oleh</a:t>
            </a:r>
            <a:r>
              <a:rPr lang="en-US" sz="2900" dirty="0"/>
              <a:t> </a:t>
            </a:r>
            <a:r>
              <a:rPr lang="en-US" sz="2900" dirty="0" err="1"/>
              <a:t>kekambuhan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membawa</a:t>
            </a:r>
            <a:r>
              <a:rPr lang="en-US" sz="2900" dirty="0"/>
              <a:t> </a:t>
            </a:r>
            <a:r>
              <a:rPr lang="en-US" sz="2900" dirty="0" err="1"/>
              <a:t>akibat</a:t>
            </a:r>
            <a:r>
              <a:rPr lang="en-US" sz="2900" dirty="0"/>
              <a:t> yang </a:t>
            </a:r>
            <a:r>
              <a:rPr lang="en-US" sz="2900" dirty="0" err="1"/>
              <a:t>buruk</a:t>
            </a:r>
            <a:r>
              <a:rPr lang="en-US" sz="2900" dirty="0"/>
              <a:t> </a:t>
            </a:r>
            <a:r>
              <a:rPr lang="en-US" sz="2900" dirty="0" err="1"/>
              <a:t>secara</a:t>
            </a:r>
            <a:r>
              <a:rPr lang="en-US" sz="2900" dirty="0"/>
              <a:t> </a:t>
            </a:r>
            <a:r>
              <a:rPr lang="en-US" sz="2900" dirty="0" err="1"/>
              <a:t>klinis</a:t>
            </a:r>
            <a:r>
              <a:rPr lang="en-US" sz="2900" dirty="0"/>
              <a:t> </a:t>
            </a:r>
            <a:r>
              <a:rPr lang="en-US" sz="2900" dirty="0" err="1"/>
              <a:t>berkaitan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penggunaan</a:t>
            </a:r>
            <a:r>
              <a:rPr lang="en-US" sz="2900" dirty="0"/>
              <a:t> </a:t>
            </a:r>
            <a:r>
              <a:rPr lang="en-US" sz="2900" dirty="0" err="1"/>
              <a:t>zat</a:t>
            </a:r>
            <a:r>
              <a:rPr lang="en-US" sz="2900" dirty="0"/>
              <a:t> </a:t>
            </a:r>
            <a:r>
              <a:rPr lang="en-US" sz="2900" dirty="0" err="1"/>
              <a:t>secara</a:t>
            </a:r>
            <a:r>
              <a:rPr lang="en-US" sz="2900" dirty="0"/>
              <a:t> </a:t>
            </a:r>
            <a:r>
              <a:rPr lang="en-US" sz="2900" dirty="0" err="1"/>
              <a:t>berulang</a:t>
            </a:r>
            <a:r>
              <a:rPr lang="en-US" sz="2900" dirty="0"/>
              <a:t> </a:t>
            </a:r>
          </a:p>
          <a:p>
            <a:r>
              <a:rPr lang="en-US" sz="2900" b="1" dirty="0" err="1"/>
              <a:t>Ketergantungan</a:t>
            </a:r>
            <a:r>
              <a:rPr lang="en-US" sz="2900" b="1" dirty="0"/>
              <a:t> </a:t>
            </a:r>
            <a:r>
              <a:rPr lang="en-US" sz="2900" b="1" dirty="0" err="1"/>
              <a:t>zat</a:t>
            </a:r>
            <a:r>
              <a:rPr lang="en-US" sz="2900" b="1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</a:t>
            </a:r>
            <a:r>
              <a:rPr lang="en-US" sz="2900" dirty="0" err="1"/>
              <a:t>sekelompok</a:t>
            </a:r>
            <a:r>
              <a:rPr lang="en-US" sz="2900" dirty="0"/>
              <a:t> </a:t>
            </a:r>
            <a:r>
              <a:rPr lang="en-US" sz="2900" dirty="0" err="1"/>
              <a:t>gejala-gejala</a:t>
            </a:r>
            <a:r>
              <a:rPr lang="en-US" sz="2900" dirty="0"/>
              <a:t> </a:t>
            </a:r>
            <a:r>
              <a:rPr lang="en-US" sz="2900" dirty="0" err="1"/>
              <a:t>kognitif</a:t>
            </a:r>
            <a:r>
              <a:rPr lang="en-US" sz="2900" dirty="0"/>
              <a:t>, </a:t>
            </a:r>
            <a:r>
              <a:rPr lang="en-US" sz="2900" dirty="0" err="1"/>
              <a:t>perilaku</a:t>
            </a:r>
            <a:r>
              <a:rPr lang="en-US" sz="2900" dirty="0"/>
              <a:t>,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fisiologis</a:t>
            </a:r>
            <a:r>
              <a:rPr lang="en-US" sz="2900" dirty="0"/>
              <a:t> yang </a:t>
            </a:r>
            <a:r>
              <a:rPr lang="en-US" sz="2900" dirty="0" err="1"/>
              <a:t>menunjukkan</a:t>
            </a:r>
            <a:r>
              <a:rPr lang="en-US" sz="2900" dirty="0"/>
              <a:t> </a:t>
            </a:r>
            <a:r>
              <a:rPr lang="en-US" sz="2900" dirty="0" err="1"/>
              <a:t>bahwa</a:t>
            </a:r>
            <a:r>
              <a:rPr lang="en-US" sz="2900" dirty="0"/>
              <a:t> </a:t>
            </a:r>
            <a:r>
              <a:rPr lang="en-US" sz="2900" dirty="0" err="1"/>
              <a:t>orang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terus</a:t>
            </a:r>
            <a:r>
              <a:rPr lang="en-US" sz="2900" dirty="0"/>
              <a:t> </a:t>
            </a:r>
            <a:r>
              <a:rPr lang="en-US" sz="2900" dirty="0" err="1"/>
              <a:t>menerus</a:t>
            </a:r>
            <a:r>
              <a:rPr lang="en-US" sz="2900" dirty="0"/>
              <a:t> </a:t>
            </a:r>
            <a:r>
              <a:rPr lang="en-US" sz="2900" dirty="0" err="1"/>
              <a:t>menggunakan</a:t>
            </a:r>
            <a:r>
              <a:rPr lang="en-US" sz="2900" dirty="0"/>
              <a:t> </a:t>
            </a:r>
            <a:r>
              <a:rPr lang="en-US" sz="2900" dirty="0" err="1"/>
              <a:t>zat</a:t>
            </a:r>
            <a:r>
              <a:rPr lang="en-US" sz="2900" dirty="0"/>
              <a:t> </a:t>
            </a:r>
            <a:r>
              <a:rPr lang="en-US" sz="2900" dirty="0" err="1"/>
              <a:t>meskipun</a:t>
            </a:r>
            <a:r>
              <a:rPr lang="en-US" sz="2900" dirty="0"/>
              <a:t> </a:t>
            </a:r>
            <a:r>
              <a:rPr lang="en-US" sz="2900" dirty="0" err="1"/>
              <a:t>mempunyai</a:t>
            </a:r>
            <a:r>
              <a:rPr lang="en-US" sz="2900" dirty="0"/>
              <a:t> </a:t>
            </a:r>
            <a:r>
              <a:rPr lang="en-US" sz="2900" dirty="0" err="1"/>
              <a:t>masalah</a:t>
            </a:r>
            <a:r>
              <a:rPr lang="en-US" sz="2900" dirty="0"/>
              <a:t> </a:t>
            </a:r>
            <a:r>
              <a:rPr lang="en-US" sz="2900" dirty="0" err="1"/>
              <a:t>kliins</a:t>
            </a:r>
            <a:r>
              <a:rPr lang="en-US" sz="2900" dirty="0"/>
              <a:t> yang </a:t>
            </a:r>
            <a:r>
              <a:rPr lang="en-US" sz="2900" dirty="0" err="1"/>
              <a:t>signifikan</a:t>
            </a:r>
            <a:r>
              <a:rPr lang="en-US" sz="2900" dirty="0"/>
              <a:t> </a:t>
            </a:r>
            <a:r>
              <a:rPr lang="en-US" sz="2900" dirty="0" err="1"/>
              <a:t>berkaitan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zat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Sindrom putus obat</a:t>
            </a:r>
            <a:r>
              <a:rPr lang="en-US"/>
              <a:t> adalah kumpulan gejala dan tanda setelah penghentian atau pengurangan dalam menggunakan zat secara tiba-tiba atau setelah memblok kerja dari zat dengan antagonisnya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0960" y="230425"/>
            <a:ext cx="8511840" cy="1323499"/>
          </a:xfrm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Teori-teori ketergantungan telah dikembangkan dari bukti neurobioligik dan data penelitian            saling tumpang tindih dan tidak terikat</a:t>
            </a:r>
          </a:p>
          <a:p>
            <a:r>
              <a:rPr lang="en-US"/>
              <a:t>Zat adiktif       kekuatan (+) : euforia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            kekuatan (-)  : disforia                        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569760" y="2945110"/>
            <a:ext cx="86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636640" y="4051146"/>
            <a:ext cx="57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636641" y="4189400"/>
            <a:ext cx="596160" cy="4723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On-screen Show (4:3)</PresentationFormat>
  <Paragraphs>177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KECANDUAN OBAT  (DRUG ADDICTION)</vt:lpstr>
      <vt:lpstr>PENDAHULUAN</vt:lpstr>
      <vt:lpstr>Slide 3</vt:lpstr>
      <vt:lpstr>Slide 4</vt:lpstr>
      <vt:lpstr>Istilah-istilah dalam ketergantungan obat</vt:lpstr>
      <vt:lpstr>Slide 6</vt:lpstr>
      <vt:lpstr>Slide 7</vt:lpstr>
      <vt:lpstr>Slide 8</vt:lpstr>
      <vt:lpstr>Slide 9</vt:lpstr>
      <vt:lpstr>Slide 10</vt:lpstr>
      <vt:lpstr>Slide 11</vt:lpstr>
      <vt:lpstr>FAKTOR-FAKTOR YANG MEMPENGARUHI KETERGANTUNGAN DAN PENYALAHGUNAAN OBAT </vt:lpstr>
      <vt:lpstr>EFEK OBAT DAN MEKANISME KERJA</vt:lpstr>
      <vt:lpstr>OPIOID</vt:lpstr>
      <vt:lpstr>CANNABINOID</vt:lpstr>
      <vt:lpstr>ETHANOL</vt:lpstr>
      <vt:lpstr>AMFETAMIN</vt:lpstr>
      <vt:lpstr>Slide 18</vt:lpstr>
      <vt:lpstr>Zat addiktif lainnya</vt:lpstr>
      <vt:lpstr>Slide 20</vt:lpstr>
      <vt:lpstr>Slide 21</vt:lpstr>
      <vt:lpstr>NEUROBIOLOGI</vt:lpstr>
      <vt:lpstr>Substrat Neuroanatomi</vt:lpstr>
      <vt:lpstr>Slide 24</vt:lpstr>
      <vt:lpstr>Slide 25</vt:lpstr>
      <vt:lpstr>Slide 26</vt:lpstr>
      <vt:lpstr>Peran Utama Jaras-Jaras Dopamin</vt:lpstr>
      <vt:lpstr>Slide 28</vt:lpstr>
      <vt:lpstr>Dopamin dan opioids</vt:lpstr>
      <vt:lpstr>Slide 30</vt:lpstr>
      <vt:lpstr>Dopamin dan Cannabinoids</vt:lpstr>
      <vt:lpstr>Slide 32</vt:lpstr>
      <vt:lpstr>Dopamin dan etanol</vt:lpstr>
      <vt:lpstr>Dopamin dan kokain dan amfetamin</vt:lpstr>
      <vt:lpstr>Kokain dan amfetamin meningkatkan kadar dopamin ekstraseluler dalam striatum</vt:lpstr>
      <vt:lpstr>Slide 36</vt:lpstr>
      <vt:lpstr>Slide 37</vt:lpstr>
      <vt:lpstr>Dopamin dan nikotin</vt:lpstr>
      <vt:lpstr>Slide 39</vt:lpstr>
      <vt:lpstr>Jaras opioid</vt:lpstr>
      <vt:lpstr>Slide 41</vt:lpstr>
      <vt:lpstr>Penggunaan Obat Jangka Panjang dan Neuroadaptasi</vt:lpstr>
      <vt:lpstr>Penggunaan Obat Jangka Panjang dan Neuroadaptasi</vt:lpstr>
      <vt:lpstr>Penggunaan Obat Jangka Panjang dan Neuroadaptasi</vt:lpstr>
      <vt:lpstr>Slide 45</vt:lpstr>
      <vt:lpstr>Slide 46</vt:lpstr>
      <vt:lpstr>Penggunaan Obat Jangka Panjang dan Neuroadaptasi</vt:lpstr>
      <vt:lpstr>Penggunaan Obat Jangka Panjang dan Neuroadaptasi</vt:lpstr>
      <vt:lpstr>Slide 49</vt:lpstr>
      <vt:lpstr>Penggunaan Obat Jangka Panjang dan Neuroadaptasi</vt:lpstr>
      <vt:lpstr>Slide 51</vt:lpstr>
      <vt:lpstr>TERIMA KASIH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KECANDUAN OBAT  (DRUG ADDICTION)</dc:title>
  <dc:creator>Valued Acer Customer</dc:creator>
  <cp:lastModifiedBy>Valued Acer Customer</cp:lastModifiedBy>
  <cp:revision>1</cp:revision>
  <dcterms:created xsi:type="dcterms:W3CDTF">2012-10-04T22:46:59Z</dcterms:created>
  <dcterms:modified xsi:type="dcterms:W3CDTF">2012-10-04T22:47:56Z</dcterms:modified>
</cp:coreProperties>
</file>